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5" r:id="rId2"/>
    <p:sldId id="353" r:id="rId3"/>
    <p:sldId id="345" r:id="rId4"/>
    <p:sldId id="350" r:id="rId5"/>
    <p:sldId id="348" r:id="rId6"/>
    <p:sldId id="349" r:id="rId7"/>
    <p:sldId id="352" r:id="rId8"/>
    <p:sldId id="347" r:id="rId9"/>
    <p:sldId id="340" r:id="rId10"/>
    <p:sldId id="341" r:id="rId11"/>
    <p:sldId id="344" r:id="rId12"/>
    <p:sldId id="343" r:id="rId13"/>
    <p:sldId id="346" r:id="rId14"/>
    <p:sldId id="354" r:id="rId15"/>
    <p:sldId id="355" r:id="rId16"/>
    <p:sldId id="357" r:id="rId1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00"/>
    <a:srgbClr val="F1F1F1"/>
    <a:srgbClr val="FAE600"/>
    <a:srgbClr val="B4B4B4"/>
    <a:srgbClr val="000000"/>
    <a:srgbClr val="646464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3" autoAdjust="0"/>
    <p:restoredTop sz="81566" autoAdjust="0"/>
  </p:normalViewPr>
  <p:slideViewPr>
    <p:cSldViewPr>
      <p:cViewPr varScale="1">
        <p:scale>
          <a:sx n="64" d="100"/>
          <a:sy n="64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962"/>
    </p:cViewPr>
  </p:sorterViewPr>
  <p:notesViewPr>
    <p:cSldViewPr>
      <p:cViewPr varScale="1">
        <p:scale>
          <a:sx n="65" d="100"/>
          <a:sy n="65" d="100"/>
        </p:scale>
        <p:origin x="-2874" y="-114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157043" y="9025099"/>
            <a:ext cx="1275189" cy="14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fld id="{B47EF504-D7F9-445C-B955-616C4A75421D}" type="datetime1">
              <a:rPr lang="en-US" sz="1100">
                <a:cs typeface="Arial" charset="0"/>
              </a:rPr>
              <a:pPr/>
              <a:t>2/26/2010</a:t>
            </a:fld>
            <a:endParaRPr lang="en-US" sz="1100" dirty="0">
              <a:cs typeface="Arial" charset="0"/>
            </a:endParaRPr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2454583" y="9025099"/>
            <a:ext cx="2035277" cy="19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endParaRPr lang="en-US" sz="1100" dirty="0">
              <a:cs typeface="Arial" charset="0"/>
            </a:endParaRP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1617543" y="9025099"/>
            <a:ext cx="656440" cy="19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r>
              <a:rPr lang="en-US" sz="1100" dirty="0">
                <a:cs typeface="Arial" charset="0"/>
              </a:rPr>
              <a:t>Page </a:t>
            </a:r>
            <a:fld id="{6909E394-D89A-4AE1-BA5D-CE6980591A24}" type="slidenum">
              <a:rPr lang="en-US" sz="1100">
                <a:cs typeface="Arial" charset="0"/>
              </a:rPr>
              <a:pPr/>
              <a:t>‹#›</a:t>
            </a:fld>
            <a:endParaRPr lang="en-US" sz="1100" dirty="0">
              <a:cs typeface="Arial" charset="0"/>
            </a:endParaRPr>
          </a:p>
        </p:txBody>
      </p:sp>
      <p:pic>
        <p:nvPicPr>
          <p:cNvPr id="69643" name="Picture 11" descr="logo outli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998" y="8836913"/>
            <a:ext cx="1491909" cy="33403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412" y="4416104"/>
            <a:ext cx="5609576" cy="418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57043" y="9025099"/>
            <a:ext cx="1275189" cy="142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fld id="{48E58D4B-21C7-4011-BC4C-D576E9BCB717}" type="datetime1">
              <a:rPr lang="en-US" sz="1100">
                <a:cs typeface="Arial" charset="0"/>
              </a:rPr>
              <a:pPr/>
              <a:t>2/26/2010</a:t>
            </a:fld>
            <a:endParaRPr lang="en-US" sz="1100" dirty="0">
              <a:cs typeface="Arial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454583" y="9025099"/>
            <a:ext cx="2035277" cy="19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r>
              <a:rPr lang="en-US" sz="1100" dirty="0">
                <a:cs typeface="Arial" charset="0"/>
              </a:rPr>
              <a:t>Presentation title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617543" y="9025099"/>
            <a:ext cx="656440" cy="194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r>
              <a:rPr lang="en-US" sz="1100" dirty="0">
                <a:cs typeface="Arial" charset="0"/>
              </a:rPr>
              <a:t>Page </a:t>
            </a:r>
            <a:fld id="{654DE394-3E48-44F8-9233-EF62F28EB4FF}" type="slidenum">
              <a:rPr lang="en-US" sz="1100">
                <a:cs typeface="Arial" charset="0"/>
              </a:rPr>
              <a:pPr/>
              <a:t>‹#›</a:t>
            </a:fld>
            <a:endParaRPr lang="en-US" sz="1100" dirty="0">
              <a:cs typeface="Arial" charset="0"/>
            </a:endParaRPr>
          </a:p>
        </p:txBody>
      </p:sp>
      <p:pic>
        <p:nvPicPr>
          <p:cNvPr id="8206" name="Picture 14" descr="logo outlin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998" y="8836913"/>
            <a:ext cx="1491909" cy="33403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buClr>
        <a:srgbClr val="FFD200"/>
      </a:buClr>
      <a:buSzPct val="75000"/>
      <a:buFont typeface="Arial" charset="0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1588" indent="179388" algn="l" rtl="0" fontAlgn="base">
      <a:spcBef>
        <a:spcPct val="30000"/>
      </a:spcBef>
      <a:spcAft>
        <a:spcPct val="0"/>
      </a:spcAft>
      <a:buClr>
        <a:srgbClr val="FFD200"/>
      </a:buClr>
      <a:buSzPct val="75000"/>
      <a:buFont typeface="Arial" charset="0"/>
      <a:buChar char="►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360363" indent="190500" algn="l" rtl="0" fontAlgn="base">
      <a:spcBef>
        <a:spcPct val="30000"/>
      </a:spcBef>
      <a:spcAft>
        <a:spcPct val="0"/>
      </a:spcAft>
      <a:buClr>
        <a:srgbClr val="FFD200"/>
      </a:buClr>
      <a:buSzPct val="75000"/>
      <a:buFont typeface="Arial" charset="0"/>
      <a:buChar char="►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723900" indent="177800" algn="l" rtl="0" fontAlgn="base">
      <a:spcBef>
        <a:spcPct val="30000"/>
      </a:spcBef>
      <a:spcAft>
        <a:spcPct val="0"/>
      </a:spcAft>
      <a:buClr>
        <a:srgbClr val="FFD200"/>
      </a:buClr>
      <a:buSzPct val="75000"/>
      <a:buFont typeface="Arial" charset="0"/>
      <a:buChar char="►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081088" indent="176213" algn="l" rtl="0" fontAlgn="base">
      <a:spcBef>
        <a:spcPct val="30000"/>
      </a:spcBef>
      <a:spcAft>
        <a:spcPct val="0"/>
      </a:spcAft>
      <a:buClr>
        <a:srgbClr val="FFD200"/>
      </a:buClr>
      <a:buSzPct val="75000"/>
      <a:buFont typeface="Arial" charset="0"/>
      <a:buChar char="►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Freeform 20"/>
          <p:cNvSpPr>
            <a:spLocks/>
          </p:cNvSpPr>
          <p:nvPr/>
        </p:nvSpPr>
        <p:spPr bwMode="auto">
          <a:xfrm>
            <a:off x="3079750" y="552450"/>
            <a:ext cx="6057900" cy="2590800"/>
          </a:xfrm>
          <a:custGeom>
            <a:avLst/>
            <a:gdLst/>
            <a:ahLst/>
            <a:cxnLst>
              <a:cxn ang="0">
                <a:pos x="0" y="1632"/>
              </a:cxn>
              <a:cxn ang="0">
                <a:pos x="3816" y="0"/>
              </a:cxn>
              <a:cxn ang="0">
                <a:pos x="3816" y="496"/>
              </a:cxn>
              <a:cxn ang="0">
                <a:pos x="0" y="1632"/>
              </a:cxn>
            </a:cxnLst>
            <a:rect l="0" t="0" r="r" b="b"/>
            <a:pathLst>
              <a:path w="3816" h="1632">
                <a:moveTo>
                  <a:pt x="0" y="1632"/>
                </a:moveTo>
                <a:lnTo>
                  <a:pt x="3816" y="0"/>
                </a:lnTo>
                <a:lnTo>
                  <a:pt x="3816" y="496"/>
                </a:lnTo>
                <a:lnTo>
                  <a:pt x="0" y="163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3457575"/>
            <a:ext cx="5541962" cy="908050"/>
          </a:xfrm>
        </p:spPr>
        <p:txBody>
          <a:bodyPr tIns="0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62288" y="4354513"/>
            <a:ext cx="5541962" cy="1019175"/>
          </a:xfrm>
        </p:spPr>
        <p:txBody>
          <a:bodyPr/>
          <a:lstStyle>
            <a:lvl1pPr marL="0" indent="0">
              <a:lnSpc>
                <a:spcPct val="85000"/>
              </a:lnSpc>
              <a:buFont typeface="Arial" charset="0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AutoShape 19"/>
          <p:cNvSpPr>
            <a:spLocks noChangeArrowheads="1"/>
          </p:cNvSpPr>
          <p:nvPr/>
        </p:nvSpPr>
        <p:spPr bwMode="auto">
          <a:xfrm rot="5400000">
            <a:off x="-120649" y="1274762"/>
            <a:ext cx="3313112" cy="3071813"/>
          </a:xfrm>
          <a:prstGeom prst="triangle">
            <a:avLst>
              <a:gd name="adj" fmla="val 60227"/>
            </a:avLst>
          </a:prstGeom>
          <a:blipFill dpi="0" rotWithShape="0">
            <a:blip r:embed="rId2"/>
            <a:srcRect/>
            <a:stretch>
              <a:fillRect r="-62045"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093" name="Picture 21" descr="logo outlin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black">
          <a:xfrm>
            <a:off x="3076575" y="6032500"/>
            <a:ext cx="1889125" cy="425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2575" y="200025"/>
            <a:ext cx="2057400" cy="5732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00025"/>
            <a:ext cx="6024562" cy="57324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5"/>
            <a:ext cx="8232775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412875"/>
            <a:ext cx="4040187" cy="4519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41775" cy="4519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412875"/>
            <a:ext cx="4040187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4177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0025"/>
            <a:ext cx="82327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412875"/>
            <a:ext cx="8234362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784475" y="6419850"/>
            <a:ext cx="24733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endParaRPr lang="en-US" sz="11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57200" y="6419850"/>
            <a:ext cx="66357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r>
              <a:rPr lang="en-US" sz="1100">
                <a:solidFill>
                  <a:srgbClr val="000000"/>
                </a:solidFill>
                <a:cs typeface="Arial" charset="0"/>
              </a:rPr>
              <a:t>Page </a:t>
            </a:r>
            <a:fld id="{F839AEF2-977D-485A-AA8F-E8DD06A9CD18}" type="slidenum">
              <a:rPr lang="en-US" sz="1100">
                <a:solidFill>
                  <a:srgbClr val="000000"/>
                </a:solidFill>
                <a:cs typeface="Arial" charset="0"/>
              </a:rPr>
              <a:pPr/>
              <a:t>‹#›</a:t>
            </a:fld>
            <a:endParaRPr lang="en-US" sz="11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455613" y="1042988"/>
            <a:ext cx="8229600" cy="0"/>
          </a:xfrm>
          <a:prstGeom prst="line">
            <a:avLst/>
          </a:prstGeom>
          <a:noFill/>
          <a:ln w="19050">
            <a:solidFill>
              <a:srgbClr val="FFD2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64646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455613" y="200025"/>
            <a:ext cx="8229600" cy="0"/>
          </a:xfrm>
          <a:prstGeom prst="line">
            <a:avLst/>
          </a:prstGeom>
          <a:noFill/>
          <a:ln w="6350">
            <a:solidFill>
              <a:srgbClr val="64646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39" name="Picture 15" descr="logo outlines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226300" y="6372225"/>
            <a:ext cx="1508125" cy="3381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646464"/>
          </a:solidFill>
          <a:latin typeface="Arial" charset="0"/>
        </a:defRPr>
      </a:lvl9pPr>
    </p:titleStyle>
    <p:bodyStyle>
      <a:lvl1pPr marL="360363" indent="-360363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2400">
          <a:solidFill>
            <a:srgbClr val="646464"/>
          </a:solidFill>
          <a:latin typeface="+mn-lt"/>
          <a:ea typeface="+mn-ea"/>
          <a:cs typeface="+mn-cs"/>
        </a:defRPr>
      </a:lvl1pPr>
      <a:lvl2pPr marL="717550" indent="-355600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2000">
          <a:solidFill>
            <a:srgbClr val="646464"/>
          </a:solidFill>
          <a:latin typeface="+mn-lt"/>
        </a:defRPr>
      </a:lvl2pPr>
      <a:lvl3pPr marL="1081088" indent="-361950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>
          <a:solidFill>
            <a:srgbClr val="646464"/>
          </a:solidFill>
          <a:latin typeface="+mn-lt"/>
        </a:defRPr>
      </a:lvl3pPr>
      <a:lvl4pPr marL="1441450" indent="-358775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4pPr>
      <a:lvl5pPr marL="1800225" indent="-357188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5pPr>
      <a:lvl6pPr marL="2257425" indent="-357188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6pPr>
      <a:lvl7pPr marL="2714625" indent="-357188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7pPr>
      <a:lvl8pPr marL="3171825" indent="-357188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8pPr>
      <a:lvl9pPr marL="3629025" indent="-357188" algn="l" rtl="0" fontAlgn="base">
        <a:spcBef>
          <a:spcPct val="20000"/>
        </a:spcBef>
        <a:spcAft>
          <a:spcPct val="0"/>
        </a:spcAft>
        <a:buClr>
          <a:srgbClr val="FFD200"/>
        </a:buClr>
        <a:buSzPct val="75000"/>
        <a:buFont typeface="Arial" charset="0"/>
        <a:buChar char="►"/>
        <a:defRPr sz="1600">
          <a:solidFill>
            <a:srgbClr val="64646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jpeg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2" y="3457575"/>
            <a:ext cx="5856287" cy="908050"/>
          </a:xfrm>
        </p:spPr>
        <p:txBody>
          <a:bodyPr/>
          <a:lstStyle/>
          <a:p>
            <a:r>
              <a:rPr lang="en-US" dirty="0"/>
              <a:t>Where does our Responsibilities for Distributors stop?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62288" y="4695825"/>
            <a:ext cx="5541962" cy="1019175"/>
          </a:xfrm>
        </p:spPr>
        <p:txBody>
          <a:bodyPr/>
          <a:lstStyle/>
          <a:p>
            <a:r>
              <a:rPr lang="en-GB" dirty="0"/>
              <a:t>ICPA Conference</a:t>
            </a:r>
          </a:p>
          <a:p>
            <a:r>
              <a:rPr lang="en-GB" dirty="0"/>
              <a:t>March 17, 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gone wrong with this relationship?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Confusion</a:t>
            </a:r>
          </a:p>
          <a:p>
            <a:r>
              <a:rPr lang="en-US" dirty="0"/>
              <a:t>Lack of understanding</a:t>
            </a:r>
          </a:p>
          <a:p>
            <a:r>
              <a:rPr lang="en-US" dirty="0"/>
              <a:t>A</a:t>
            </a:r>
            <a:r>
              <a:rPr lang="en-US" dirty="0"/>
              <a:t>ppropriate documentation</a:t>
            </a:r>
          </a:p>
          <a:p>
            <a:r>
              <a:rPr lang="en-US" dirty="0"/>
              <a:t>Ownership/responsibility </a:t>
            </a:r>
            <a:r>
              <a:rPr lang="en-US" dirty="0"/>
              <a:t>and the corresponding liability. </a:t>
            </a:r>
          </a:p>
          <a:p>
            <a:r>
              <a:rPr lang="en-US" dirty="0"/>
              <a:t>Negative press</a:t>
            </a:r>
          </a:p>
          <a:p>
            <a:pPr lvl="1"/>
            <a:r>
              <a:rPr lang="en-US" dirty="0"/>
              <a:t>“…Staff arrested in Brazil tax inquiry” (October 2007)</a:t>
            </a:r>
          </a:p>
          <a:p>
            <a:pPr lvl="1">
              <a:buNone/>
            </a:pPr>
            <a:r>
              <a:rPr lang="en-US" dirty="0"/>
              <a:t>“Officials accused … of systematically understating the value of merchandise it imported in order to pay less tax and of issuing falsified receipts.” 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Company’s position:</a:t>
            </a:r>
          </a:p>
          <a:p>
            <a:pPr lvl="1"/>
            <a:r>
              <a:rPr lang="en-US" dirty="0"/>
              <a:t>All “contractual” liability for importation into country resided with the Distributor once products were exported from US</a:t>
            </a:r>
          </a:p>
          <a:p>
            <a:pPr lvl="1"/>
            <a:r>
              <a:rPr lang="en-US" dirty="0"/>
              <a:t>Company’s role in the export transaction was complete as soon as wheels up/ship sail</a:t>
            </a:r>
          </a:p>
          <a:p>
            <a:r>
              <a:rPr lang="en-US" dirty="0"/>
              <a:t>Tax authority’s position:</a:t>
            </a:r>
          </a:p>
          <a:p>
            <a:pPr lvl="1"/>
            <a:r>
              <a:rPr lang="en-US" dirty="0"/>
              <a:t>Company had a financial interest in the transaction (i.e. their name was on the box)</a:t>
            </a:r>
          </a:p>
          <a:p>
            <a:pPr lvl="1"/>
            <a:r>
              <a:rPr lang="en-US" dirty="0"/>
              <a:t>Company’s liability should be extended throughout the entire transaction</a:t>
            </a:r>
          </a:p>
          <a:p>
            <a:pPr lvl="1"/>
            <a:r>
              <a:rPr lang="en-US" dirty="0"/>
              <a:t>Guilty until proven innocent (deepest pockets)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So, what 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your responsibility </a:t>
            </a:r>
          </a:p>
          <a:p>
            <a:pPr lvl="1"/>
            <a:r>
              <a:rPr lang="en-US" dirty="0"/>
              <a:t>Is your name on the box?</a:t>
            </a:r>
          </a:p>
          <a:p>
            <a:pPr lvl="1"/>
            <a:r>
              <a:rPr lang="en-US" dirty="0"/>
              <a:t>Do you maintain a financial interest in the transaction?</a:t>
            </a:r>
          </a:p>
          <a:p>
            <a:r>
              <a:rPr lang="en-US" dirty="0"/>
              <a:t>Remain vigilant about Distributor audits (both self audits and third party)</a:t>
            </a:r>
          </a:p>
          <a:p>
            <a:r>
              <a:rPr lang="en-US" dirty="0"/>
              <a:t>Before selecting or changing Distributors, perform adequate due diligence</a:t>
            </a:r>
          </a:p>
        </p:txBody>
      </p:sp>
      <p:pic>
        <p:nvPicPr>
          <p:cNvPr id="4" name="Picture 3" descr="warehouse 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4114800"/>
            <a:ext cx="35814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there Lessons to be Learned?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General lack of visibility into the supply chain</a:t>
            </a:r>
          </a:p>
          <a:p>
            <a:r>
              <a:rPr lang="en-US" sz="2800" dirty="0"/>
              <a:t>Chain of ownership not clear</a:t>
            </a:r>
          </a:p>
          <a:p>
            <a:r>
              <a:rPr lang="en-US" sz="2800" dirty="0"/>
              <a:t>Distributors may sell/ship goods to territories outside of jurisdiction in their contract</a:t>
            </a:r>
          </a:p>
          <a:p>
            <a:r>
              <a:rPr lang="en-US" sz="2800" dirty="0"/>
              <a:t>Customs clearance process is not </a:t>
            </a:r>
            <a:r>
              <a:rPr lang="en-US" sz="2800" dirty="0"/>
              <a:t>clear</a:t>
            </a:r>
            <a:endParaRPr lang="en-US" sz="2800" dirty="0"/>
          </a:p>
          <a:p>
            <a:r>
              <a:rPr lang="en-US" sz="2800" dirty="0"/>
              <a:t>Lack of customs documentation</a:t>
            </a:r>
          </a:p>
          <a:p>
            <a:r>
              <a:rPr lang="en-US" sz="2800" dirty="0"/>
              <a:t>Distributors were “generally” aware of FCPA</a:t>
            </a:r>
          </a:p>
          <a:p>
            <a:r>
              <a:rPr lang="en-US" sz="2800" dirty="0"/>
              <a:t>Valuation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Relationships?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Legal Relationship</a:t>
            </a:r>
          </a:p>
          <a:p>
            <a:r>
              <a:rPr lang="en-US" dirty="0"/>
              <a:t>Distribution Model</a:t>
            </a:r>
          </a:p>
          <a:p>
            <a:r>
              <a:rPr lang="en-US" dirty="0"/>
              <a:t>Customs</a:t>
            </a:r>
          </a:p>
          <a:p>
            <a:r>
              <a:rPr lang="en-US" dirty="0"/>
              <a:t>Corruption</a:t>
            </a:r>
          </a:p>
          <a:p>
            <a:r>
              <a:rPr lang="en-US" dirty="0"/>
              <a:t>Governance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Tax</a:t>
            </a:r>
          </a:p>
          <a:p>
            <a:r>
              <a:rPr lang="en-US" dirty="0"/>
              <a:t>Export Compliance</a:t>
            </a:r>
          </a:p>
          <a:p>
            <a:r>
              <a:rPr lang="en-US" dirty="0"/>
              <a:t>Marketing</a:t>
            </a:r>
          </a:p>
          <a:p>
            <a:r>
              <a:rPr lang="en-US" dirty="0"/>
              <a:t>Inventory</a:t>
            </a:r>
          </a:p>
          <a:p>
            <a:r>
              <a:rPr lang="en-US" dirty="0"/>
              <a:t>Compliance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59707" y="4953000"/>
            <a:ext cx="6284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D200"/>
                </a:solidFill>
              </a:rPr>
              <a:t>What else should we consider?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Relationships?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/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charset="0"/>
              <a:buChar char="►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Legal Relationship</a:t>
            </a: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charset="0"/>
              <a:buChar char="►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Distribution Model</a:t>
            </a: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charset="0"/>
              <a:buChar char="►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Customs</a:t>
            </a: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charset="0"/>
              <a:buChar char="►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Corruption</a:t>
            </a: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charset="0"/>
              <a:buChar char="►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Governance</a:t>
            </a: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charset="0"/>
              <a:buChar char="►"/>
              <a:tabLst/>
              <a:defRPr/>
            </a:pPr>
            <a:r>
              <a:rPr lang="en-US" sz="2400" kern="0" noProof="0" dirty="0">
                <a:solidFill>
                  <a:srgbClr val="646464"/>
                </a:solidFill>
                <a:latin typeface="+mn-lt"/>
              </a:rPr>
              <a:t>Tax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/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charset="0"/>
              <a:buChar char="►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Export Compliance</a:t>
            </a: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charset="0"/>
              <a:buChar char="►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Marketing</a:t>
            </a: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charset="0"/>
              <a:buChar char="►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Inventory</a:t>
            </a: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charset="0"/>
              <a:buChar char="►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Compliance</a:t>
            </a:r>
            <a:b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0363" marR="0" lvl="0" indent="-3603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D200"/>
              </a:buClr>
              <a:buSzPct val="75000"/>
              <a:buFont typeface="Arial" charset="0"/>
              <a:buChar char="►"/>
              <a:tabLst/>
              <a:defRPr/>
            </a:pPr>
            <a:r>
              <a:rPr lang="en-US" sz="2400" b="1" i="1" kern="0" dirty="0">
                <a:solidFill>
                  <a:srgbClr val="646464"/>
                </a:solidFill>
                <a:latin typeface="+mn-lt"/>
              </a:rPr>
              <a:t>Site Visit?</a:t>
            </a:r>
            <a:endParaRPr kumimoji="0" lang="en-US" sz="2400" b="1" i="1" u="none" strike="noStrike" kern="0" cap="none" spc="0" normalizeH="0" baseline="0" noProof="0" dirty="0">
              <a:ln>
                <a:noFill/>
              </a:ln>
              <a:solidFill>
                <a:srgbClr val="64646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/>
          </a:p>
          <a:p>
            <a:pPr algn="ctr">
              <a:buNone/>
            </a:pPr>
            <a:r>
              <a:rPr lang="en-US" sz="7200" b="1" dirty="0"/>
              <a:t>Questions?</a:t>
            </a:r>
            <a:endParaRPr lang="en-US" sz="7200" dirty="0">
              <a:solidFill>
                <a:srgbClr val="FFD2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/>
          </a:p>
          <a:p>
            <a:pPr algn="ctr">
              <a:buNone/>
            </a:pPr>
            <a:r>
              <a:rPr lang="en-US" b="1" dirty="0"/>
              <a:t>Mike Heldebrand</a:t>
            </a:r>
          </a:p>
          <a:p>
            <a:pPr algn="ctr">
              <a:buNone/>
            </a:pPr>
            <a:r>
              <a:rPr lang="en-US" b="1" dirty="0"/>
              <a:t>Customs &amp; International Trade</a:t>
            </a:r>
          </a:p>
          <a:p>
            <a:pPr algn="ctr">
              <a:buNone/>
            </a:pPr>
            <a:r>
              <a:rPr lang="en-US" dirty="0"/>
              <a:t>Global Indirect Tax</a:t>
            </a:r>
          </a:p>
          <a:p>
            <a:pPr algn="ctr">
              <a:buNone/>
            </a:pPr>
            <a:r>
              <a:rPr lang="en-US" dirty="0">
                <a:solidFill>
                  <a:schemeClr val="accent2"/>
                </a:solidFill>
              </a:rPr>
              <a:t>Ernst &amp; Young LLP</a:t>
            </a:r>
          </a:p>
          <a:p>
            <a:pPr algn="ctr">
              <a:buNone/>
            </a:pPr>
            <a:r>
              <a:rPr lang="en-US" dirty="0"/>
              <a:t>San Jose, California</a:t>
            </a:r>
          </a:p>
          <a:p>
            <a:pPr algn="ctr">
              <a:buNone/>
            </a:pPr>
            <a:r>
              <a:rPr lang="en-US" dirty="0"/>
              <a:t>(408) 947-6820</a:t>
            </a:r>
          </a:p>
          <a:p>
            <a:pPr algn="ctr">
              <a:buNone/>
            </a:pPr>
            <a:r>
              <a:rPr lang="en-US" dirty="0">
                <a:solidFill>
                  <a:srgbClr val="FFD200"/>
                </a:solidFill>
              </a:rPr>
              <a:t>michael.heldebrand@ey.com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move our </a:t>
            </a:r>
            <a:r>
              <a:rPr lang="en-US" dirty="0"/>
              <a:t>Products</a:t>
            </a:r>
            <a:r>
              <a:rPr lang="en-US" dirty="0"/>
              <a:t>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What has gone Wrong?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What should we do with existing Distributors?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What should we do with “new” Distributors?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ph idx="1"/>
          </p:nvPr>
        </p:nvGraphicFramePr>
        <p:xfrm>
          <a:off x="304800" y="1143000"/>
          <a:ext cx="8382000" cy="4876799"/>
        </p:xfrm>
        <a:graphic>
          <a:graphicData uri="http://schemas.openxmlformats.org/presentationml/2006/ole">
            <p:oleObj spid="_x0000_s3074" name="Document" r:id="rId3" imgW="5945040" imgH="3514680" progId="Word.Document.8">
              <p:embed/>
            </p:oleObj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 about how our products move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32775" cy="863600"/>
          </a:xfrm>
        </p:spPr>
        <p:txBody>
          <a:bodyPr/>
          <a:lstStyle/>
          <a:p>
            <a:r>
              <a:rPr lang="en-US" dirty="0"/>
              <a:t>Simple movements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934200" y="1447800"/>
          <a:ext cx="1355725" cy="1158875"/>
        </p:xfrm>
        <a:graphic>
          <a:graphicData uri="http://schemas.openxmlformats.org/presentationml/2006/ole">
            <p:oleObj spid="_x0000_s1026" name="Clip" r:id="rId3" imgW="1354680" imgH="1159920" progId="">
              <p:embed/>
            </p:oleObj>
          </a:graphicData>
        </a:graphic>
      </p:graphicFrame>
      <p:grpSp>
        <p:nvGrpSpPr>
          <p:cNvPr id="5" name="Group 1539"/>
          <p:cNvGrpSpPr>
            <a:grpSpLocks/>
          </p:cNvGrpSpPr>
          <p:nvPr/>
        </p:nvGrpSpPr>
        <p:grpSpPr bwMode="auto">
          <a:xfrm>
            <a:off x="914400" y="1143000"/>
            <a:ext cx="1492250" cy="1212850"/>
            <a:chOff x="3531" y="1417"/>
            <a:chExt cx="940" cy="764"/>
          </a:xfrm>
        </p:grpSpPr>
        <p:sp>
          <p:nvSpPr>
            <p:cNvPr id="6" name="Oval 1540"/>
            <p:cNvSpPr>
              <a:spLocks noChangeArrowheads="1"/>
            </p:cNvSpPr>
            <p:nvPr/>
          </p:nvSpPr>
          <p:spPr bwMode="auto">
            <a:xfrm>
              <a:off x="4047" y="1776"/>
              <a:ext cx="137" cy="13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1541"/>
            <p:cNvSpPr>
              <a:spLocks noChangeArrowheads="1"/>
            </p:cNvSpPr>
            <p:nvPr/>
          </p:nvSpPr>
          <p:spPr bwMode="auto">
            <a:xfrm>
              <a:off x="4047" y="1844"/>
              <a:ext cx="137" cy="203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542"/>
            <p:cNvSpPr>
              <a:spLocks noChangeShapeType="1"/>
            </p:cNvSpPr>
            <p:nvPr/>
          </p:nvSpPr>
          <p:spPr bwMode="auto">
            <a:xfrm>
              <a:off x="4229" y="1507"/>
              <a:ext cx="11" cy="4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Freeform 1543"/>
            <p:cNvSpPr>
              <a:spLocks/>
            </p:cNvSpPr>
            <p:nvPr/>
          </p:nvSpPr>
          <p:spPr bwMode="auto">
            <a:xfrm>
              <a:off x="3584" y="1435"/>
              <a:ext cx="85" cy="686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109"/>
                </a:cxn>
                <a:cxn ang="0">
                  <a:pos x="15" y="109"/>
                </a:cxn>
                <a:cxn ang="0">
                  <a:pos x="15" y="218"/>
                </a:cxn>
                <a:cxn ang="0">
                  <a:pos x="9" y="218"/>
                </a:cxn>
                <a:cxn ang="0">
                  <a:pos x="9" y="320"/>
                </a:cxn>
                <a:cxn ang="0">
                  <a:pos x="4" y="320"/>
                </a:cxn>
                <a:cxn ang="0">
                  <a:pos x="4" y="457"/>
                </a:cxn>
                <a:cxn ang="0">
                  <a:pos x="0" y="457"/>
                </a:cxn>
                <a:cxn ang="0">
                  <a:pos x="0" y="685"/>
                </a:cxn>
                <a:cxn ang="0">
                  <a:pos x="46" y="685"/>
                </a:cxn>
                <a:cxn ang="0">
                  <a:pos x="84" y="455"/>
                </a:cxn>
                <a:cxn ang="0">
                  <a:pos x="84" y="320"/>
                </a:cxn>
                <a:cxn ang="0">
                  <a:pos x="80" y="320"/>
                </a:cxn>
                <a:cxn ang="0">
                  <a:pos x="80" y="218"/>
                </a:cxn>
                <a:cxn ang="0">
                  <a:pos x="74" y="218"/>
                </a:cxn>
                <a:cxn ang="0">
                  <a:pos x="74" y="109"/>
                </a:cxn>
                <a:cxn ang="0">
                  <a:pos x="68" y="109"/>
                </a:cxn>
                <a:cxn ang="0">
                  <a:pos x="68" y="0"/>
                </a:cxn>
                <a:cxn ang="0">
                  <a:pos x="22" y="0"/>
                </a:cxn>
              </a:cxnLst>
              <a:rect l="0" t="0" r="r" b="b"/>
              <a:pathLst>
                <a:path w="85" h="686">
                  <a:moveTo>
                    <a:pt x="22" y="0"/>
                  </a:moveTo>
                  <a:lnTo>
                    <a:pt x="22" y="109"/>
                  </a:lnTo>
                  <a:lnTo>
                    <a:pt x="15" y="109"/>
                  </a:lnTo>
                  <a:lnTo>
                    <a:pt x="15" y="218"/>
                  </a:lnTo>
                  <a:lnTo>
                    <a:pt x="9" y="218"/>
                  </a:lnTo>
                  <a:lnTo>
                    <a:pt x="9" y="320"/>
                  </a:lnTo>
                  <a:lnTo>
                    <a:pt x="4" y="320"/>
                  </a:lnTo>
                  <a:lnTo>
                    <a:pt x="4" y="457"/>
                  </a:lnTo>
                  <a:lnTo>
                    <a:pt x="0" y="457"/>
                  </a:lnTo>
                  <a:lnTo>
                    <a:pt x="0" y="685"/>
                  </a:lnTo>
                  <a:lnTo>
                    <a:pt x="46" y="685"/>
                  </a:lnTo>
                  <a:lnTo>
                    <a:pt x="84" y="455"/>
                  </a:lnTo>
                  <a:lnTo>
                    <a:pt x="84" y="320"/>
                  </a:lnTo>
                  <a:lnTo>
                    <a:pt x="80" y="320"/>
                  </a:lnTo>
                  <a:lnTo>
                    <a:pt x="80" y="218"/>
                  </a:lnTo>
                  <a:lnTo>
                    <a:pt x="74" y="218"/>
                  </a:lnTo>
                  <a:lnTo>
                    <a:pt x="74" y="109"/>
                  </a:lnTo>
                  <a:lnTo>
                    <a:pt x="68" y="109"/>
                  </a:lnTo>
                  <a:lnTo>
                    <a:pt x="68" y="0"/>
                  </a:lnTo>
                  <a:lnTo>
                    <a:pt x="22" y="0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1544"/>
            <p:cNvSpPr>
              <a:spLocks noChangeArrowheads="1"/>
            </p:cNvSpPr>
            <p:nvPr/>
          </p:nvSpPr>
          <p:spPr bwMode="auto">
            <a:xfrm>
              <a:off x="3731" y="1776"/>
              <a:ext cx="118" cy="153"/>
            </a:xfrm>
            <a:prstGeom prst="rect">
              <a:avLst/>
            </a:prstGeom>
            <a:solidFill>
              <a:srgbClr val="CECEC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1545"/>
            <p:cNvSpPr>
              <a:spLocks/>
            </p:cNvSpPr>
            <p:nvPr/>
          </p:nvSpPr>
          <p:spPr bwMode="auto">
            <a:xfrm>
              <a:off x="3789" y="1752"/>
              <a:ext cx="176" cy="61"/>
            </a:xfrm>
            <a:custGeom>
              <a:avLst/>
              <a:gdLst/>
              <a:ahLst/>
              <a:cxnLst>
                <a:cxn ang="0">
                  <a:pos x="132" y="60"/>
                </a:cxn>
                <a:cxn ang="0">
                  <a:pos x="175" y="0"/>
                </a:cxn>
                <a:cxn ang="0">
                  <a:pos x="0" y="0"/>
                </a:cxn>
                <a:cxn ang="0">
                  <a:pos x="44" y="60"/>
                </a:cxn>
                <a:cxn ang="0">
                  <a:pos x="132" y="60"/>
                </a:cxn>
              </a:cxnLst>
              <a:rect l="0" t="0" r="r" b="b"/>
              <a:pathLst>
                <a:path w="176" h="61">
                  <a:moveTo>
                    <a:pt x="132" y="60"/>
                  </a:moveTo>
                  <a:lnTo>
                    <a:pt x="175" y="0"/>
                  </a:lnTo>
                  <a:lnTo>
                    <a:pt x="0" y="0"/>
                  </a:lnTo>
                  <a:lnTo>
                    <a:pt x="44" y="60"/>
                  </a:lnTo>
                  <a:lnTo>
                    <a:pt x="132" y="60"/>
                  </a:lnTo>
                </a:path>
              </a:pathLst>
            </a:custGeom>
            <a:solidFill>
              <a:srgbClr val="1A825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546"/>
            <p:cNvSpPr>
              <a:spLocks noChangeArrowheads="1"/>
            </p:cNvSpPr>
            <p:nvPr/>
          </p:nvSpPr>
          <p:spPr bwMode="auto">
            <a:xfrm>
              <a:off x="3806" y="1745"/>
              <a:ext cx="137" cy="15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1547"/>
            <p:cNvSpPr>
              <a:spLocks noChangeArrowheads="1"/>
            </p:cNvSpPr>
            <p:nvPr/>
          </p:nvSpPr>
          <p:spPr bwMode="auto">
            <a:xfrm>
              <a:off x="3806" y="1989"/>
              <a:ext cx="137" cy="157"/>
            </a:xfrm>
            <a:prstGeom prst="ellipse">
              <a:avLst/>
            </a:prstGeom>
            <a:solidFill>
              <a:srgbClr val="1A825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548"/>
            <p:cNvSpPr>
              <a:spLocks noChangeArrowheads="1"/>
            </p:cNvSpPr>
            <p:nvPr/>
          </p:nvSpPr>
          <p:spPr bwMode="auto">
            <a:xfrm>
              <a:off x="3806" y="1826"/>
              <a:ext cx="137" cy="239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1549"/>
            <p:cNvSpPr>
              <a:spLocks/>
            </p:cNvSpPr>
            <p:nvPr/>
          </p:nvSpPr>
          <p:spPr bwMode="auto">
            <a:xfrm>
              <a:off x="3992" y="1465"/>
              <a:ext cx="84" cy="687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109"/>
                </a:cxn>
                <a:cxn ang="0">
                  <a:pos x="15" y="109"/>
                </a:cxn>
                <a:cxn ang="0">
                  <a:pos x="15" y="218"/>
                </a:cxn>
                <a:cxn ang="0">
                  <a:pos x="8" y="218"/>
                </a:cxn>
                <a:cxn ang="0">
                  <a:pos x="8" y="321"/>
                </a:cxn>
                <a:cxn ang="0">
                  <a:pos x="4" y="321"/>
                </a:cxn>
                <a:cxn ang="0">
                  <a:pos x="4" y="458"/>
                </a:cxn>
                <a:cxn ang="0">
                  <a:pos x="0" y="458"/>
                </a:cxn>
                <a:cxn ang="0">
                  <a:pos x="0" y="686"/>
                </a:cxn>
                <a:cxn ang="0">
                  <a:pos x="45" y="686"/>
                </a:cxn>
                <a:cxn ang="0">
                  <a:pos x="83" y="456"/>
                </a:cxn>
                <a:cxn ang="0">
                  <a:pos x="83" y="320"/>
                </a:cxn>
                <a:cxn ang="0">
                  <a:pos x="79" y="320"/>
                </a:cxn>
                <a:cxn ang="0">
                  <a:pos x="79" y="218"/>
                </a:cxn>
                <a:cxn ang="0">
                  <a:pos x="73" y="218"/>
                </a:cxn>
                <a:cxn ang="0">
                  <a:pos x="73" y="109"/>
                </a:cxn>
                <a:cxn ang="0">
                  <a:pos x="67" y="109"/>
                </a:cxn>
                <a:cxn ang="0">
                  <a:pos x="67" y="0"/>
                </a:cxn>
                <a:cxn ang="0">
                  <a:pos x="22" y="0"/>
                </a:cxn>
              </a:cxnLst>
              <a:rect l="0" t="0" r="r" b="b"/>
              <a:pathLst>
                <a:path w="84" h="687">
                  <a:moveTo>
                    <a:pt x="22" y="0"/>
                  </a:moveTo>
                  <a:lnTo>
                    <a:pt x="22" y="109"/>
                  </a:lnTo>
                  <a:lnTo>
                    <a:pt x="15" y="109"/>
                  </a:lnTo>
                  <a:lnTo>
                    <a:pt x="15" y="218"/>
                  </a:lnTo>
                  <a:lnTo>
                    <a:pt x="8" y="218"/>
                  </a:lnTo>
                  <a:lnTo>
                    <a:pt x="8" y="321"/>
                  </a:lnTo>
                  <a:lnTo>
                    <a:pt x="4" y="321"/>
                  </a:lnTo>
                  <a:lnTo>
                    <a:pt x="4" y="458"/>
                  </a:lnTo>
                  <a:lnTo>
                    <a:pt x="0" y="458"/>
                  </a:lnTo>
                  <a:lnTo>
                    <a:pt x="0" y="686"/>
                  </a:lnTo>
                  <a:lnTo>
                    <a:pt x="45" y="686"/>
                  </a:lnTo>
                  <a:lnTo>
                    <a:pt x="83" y="456"/>
                  </a:lnTo>
                  <a:lnTo>
                    <a:pt x="83" y="320"/>
                  </a:lnTo>
                  <a:lnTo>
                    <a:pt x="79" y="320"/>
                  </a:lnTo>
                  <a:lnTo>
                    <a:pt x="79" y="218"/>
                  </a:lnTo>
                  <a:lnTo>
                    <a:pt x="73" y="218"/>
                  </a:lnTo>
                  <a:lnTo>
                    <a:pt x="73" y="109"/>
                  </a:lnTo>
                  <a:lnTo>
                    <a:pt x="67" y="109"/>
                  </a:lnTo>
                  <a:lnTo>
                    <a:pt x="67" y="0"/>
                  </a:lnTo>
                  <a:lnTo>
                    <a:pt x="22" y="0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550"/>
            <p:cNvSpPr>
              <a:spLocks noChangeArrowheads="1"/>
            </p:cNvSpPr>
            <p:nvPr/>
          </p:nvSpPr>
          <p:spPr bwMode="auto">
            <a:xfrm>
              <a:off x="3796" y="1981"/>
              <a:ext cx="356" cy="184"/>
            </a:xfrm>
            <a:prstGeom prst="rect">
              <a:avLst/>
            </a:prstGeom>
            <a:solidFill>
              <a:srgbClr val="B3B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1551"/>
            <p:cNvSpPr>
              <a:spLocks/>
            </p:cNvSpPr>
            <p:nvPr/>
          </p:nvSpPr>
          <p:spPr bwMode="auto">
            <a:xfrm>
              <a:off x="3617" y="1726"/>
              <a:ext cx="178" cy="60"/>
            </a:xfrm>
            <a:custGeom>
              <a:avLst/>
              <a:gdLst/>
              <a:ahLst/>
              <a:cxnLst>
                <a:cxn ang="0">
                  <a:pos x="138" y="59"/>
                </a:cxn>
                <a:cxn ang="0">
                  <a:pos x="177" y="0"/>
                </a:cxn>
                <a:cxn ang="0">
                  <a:pos x="0" y="0"/>
                </a:cxn>
                <a:cxn ang="0">
                  <a:pos x="39" y="59"/>
                </a:cxn>
                <a:cxn ang="0">
                  <a:pos x="138" y="59"/>
                </a:cxn>
              </a:cxnLst>
              <a:rect l="0" t="0" r="r" b="b"/>
              <a:pathLst>
                <a:path w="178" h="60">
                  <a:moveTo>
                    <a:pt x="138" y="59"/>
                  </a:moveTo>
                  <a:lnTo>
                    <a:pt x="177" y="0"/>
                  </a:lnTo>
                  <a:lnTo>
                    <a:pt x="0" y="0"/>
                  </a:lnTo>
                  <a:lnTo>
                    <a:pt x="39" y="59"/>
                  </a:lnTo>
                  <a:lnTo>
                    <a:pt x="138" y="59"/>
                  </a:lnTo>
                </a:path>
              </a:pathLst>
            </a:custGeom>
            <a:solidFill>
              <a:srgbClr val="1A825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Oval 1552"/>
            <p:cNvSpPr>
              <a:spLocks noChangeArrowheads="1"/>
            </p:cNvSpPr>
            <p:nvPr/>
          </p:nvSpPr>
          <p:spPr bwMode="auto">
            <a:xfrm>
              <a:off x="3636" y="1708"/>
              <a:ext cx="138" cy="17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553"/>
            <p:cNvSpPr>
              <a:spLocks noChangeArrowheads="1"/>
            </p:cNvSpPr>
            <p:nvPr/>
          </p:nvSpPr>
          <p:spPr bwMode="auto">
            <a:xfrm>
              <a:off x="3636" y="1976"/>
              <a:ext cx="138" cy="171"/>
            </a:xfrm>
            <a:prstGeom prst="ellipse">
              <a:avLst/>
            </a:prstGeom>
            <a:solidFill>
              <a:srgbClr val="1A825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554"/>
            <p:cNvSpPr>
              <a:spLocks noChangeArrowheads="1"/>
            </p:cNvSpPr>
            <p:nvPr/>
          </p:nvSpPr>
          <p:spPr bwMode="auto">
            <a:xfrm>
              <a:off x="3636" y="1797"/>
              <a:ext cx="138" cy="26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555"/>
            <p:cNvSpPr>
              <a:spLocks noChangeArrowheads="1"/>
            </p:cNvSpPr>
            <p:nvPr/>
          </p:nvSpPr>
          <p:spPr bwMode="auto">
            <a:xfrm>
              <a:off x="3999" y="2010"/>
              <a:ext cx="78" cy="119"/>
            </a:xfrm>
            <a:prstGeom prst="rect">
              <a:avLst/>
            </a:prstGeom>
            <a:solidFill>
              <a:srgbClr val="CECEC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1556"/>
            <p:cNvSpPr>
              <a:spLocks noChangeArrowheads="1"/>
            </p:cNvSpPr>
            <p:nvPr/>
          </p:nvSpPr>
          <p:spPr bwMode="auto">
            <a:xfrm>
              <a:off x="3636" y="2006"/>
              <a:ext cx="167" cy="141"/>
            </a:xfrm>
            <a:prstGeom prst="ellipse">
              <a:avLst/>
            </a:prstGeom>
            <a:solidFill>
              <a:srgbClr val="1A825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1557"/>
            <p:cNvSpPr>
              <a:spLocks/>
            </p:cNvSpPr>
            <p:nvPr/>
          </p:nvSpPr>
          <p:spPr bwMode="auto">
            <a:xfrm>
              <a:off x="4159" y="1516"/>
              <a:ext cx="72" cy="63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101"/>
                </a:cxn>
                <a:cxn ang="0">
                  <a:pos x="12" y="101"/>
                </a:cxn>
                <a:cxn ang="0">
                  <a:pos x="12" y="202"/>
                </a:cxn>
                <a:cxn ang="0">
                  <a:pos x="7" y="202"/>
                </a:cxn>
                <a:cxn ang="0">
                  <a:pos x="7" y="297"/>
                </a:cxn>
                <a:cxn ang="0">
                  <a:pos x="3" y="297"/>
                </a:cxn>
                <a:cxn ang="0">
                  <a:pos x="3" y="424"/>
                </a:cxn>
                <a:cxn ang="0">
                  <a:pos x="0" y="424"/>
                </a:cxn>
                <a:cxn ang="0">
                  <a:pos x="0" y="635"/>
                </a:cxn>
                <a:cxn ang="0">
                  <a:pos x="71" y="635"/>
                </a:cxn>
                <a:cxn ang="0">
                  <a:pos x="71" y="424"/>
                </a:cxn>
                <a:cxn ang="0">
                  <a:pos x="68" y="424"/>
                </a:cxn>
                <a:cxn ang="0">
                  <a:pos x="67" y="297"/>
                </a:cxn>
                <a:cxn ang="0">
                  <a:pos x="64" y="297"/>
                </a:cxn>
                <a:cxn ang="0">
                  <a:pos x="64" y="202"/>
                </a:cxn>
                <a:cxn ang="0">
                  <a:pos x="59" y="202"/>
                </a:cxn>
                <a:cxn ang="0">
                  <a:pos x="59" y="101"/>
                </a:cxn>
                <a:cxn ang="0">
                  <a:pos x="54" y="101"/>
                </a:cxn>
                <a:cxn ang="0">
                  <a:pos x="54" y="0"/>
                </a:cxn>
                <a:cxn ang="0">
                  <a:pos x="17" y="0"/>
                </a:cxn>
              </a:cxnLst>
              <a:rect l="0" t="0" r="r" b="b"/>
              <a:pathLst>
                <a:path w="72" h="636">
                  <a:moveTo>
                    <a:pt x="17" y="0"/>
                  </a:moveTo>
                  <a:lnTo>
                    <a:pt x="17" y="101"/>
                  </a:lnTo>
                  <a:lnTo>
                    <a:pt x="12" y="101"/>
                  </a:lnTo>
                  <a:lnTo>
                    <a:pt x="12" y="202"/>
                  </a:lnTo>
                  <a:lnTo>
                    <a:pt x="7" y="202"/>
                  </a:lnTo>
                  <a:lnTo>
                    <a:pt x="7" y="297"/>
                  </a:lnTo>
                  <a:lnTo>
                    <a:pt x="3" y="297"/>
                  </a:lnTo>
                  <a:lnTo>
                    <a:pt x="3" y="424"/>
                  </a:lnTo>
                  <a:lnTo>
                    <a:pt x="0" y="424"/>
                  </a:lnTo>
                  <a:lnTo>
                    <a:pt x="0" y="635"/>
                  </a:lnTo>
                  <a:lnTo>
                    <a:pt x="71" y="635"/>
                  </a:lnTo>
                  <a:lnTo>
                    <a:pt x="71" y="424"/>
                  </a:lnTo>
                  <a:lnTo>
                    <a:pt x="68" y="424"/>
                  </a:lnTo>
                  <a:lnTo>
                    <a:pt x="67" y="297"/>
                  </a:lnTo>
                  <a:lnTo>
                    <a:pt x="64" y="297"/>
                  </a:lnTo>
                  <a:lnTo>
                    <a:pt x="64" y="202"/>
                  </a:lnTo>
                  <a:lnTo>
                    <a:pt x="59" y="202"/>
                  </a:lnTo>
                  <a:lnTo>
                    <a:pt x="59" y="101"/>
                  </a:lnTo>
                  <a:lnTo>
                    <a:pt x="54" y="101"/>
                  </a:lnTo>
                  <a:lnTo>
                    <a:pt x="54" y="0"/>
                  </a:lnTo>
                  <a:lnTo>
                    <a:pt x="17" y="0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1558"/>
            <p:cNvSpPr>
              <a:spLocks noChangeArrowheads="1"/>
            </p:cNvSpPr>
            <p:nvPr/>
          </p:nvSpPr>
          <p:spPr bwMode="auto">
            <a:xfrm>
              <a:off x="4263" y="1790"/>
              <a:ext cx="62" cy="32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1559"/>
            <p:cNvSpPr>
              <a:spLocks noChangeArrowheads="1"/>
            </p:cNvSpPr>
            <p:nvPr/>
          </p:nvSpPr>
          <p:spPr bwMode="auto">
            <a:xfrm>
              <a:off x="4243" y="1832"/>
              <a:ext cx="104" cy="14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1560"/>
            <p:cNvSpPr>
              <a:spLocks noChangeArrowheads="1"/>
            </p:cNvSpPr>
            <p:nvPr/>
          </p:nvSpPr>
          <p:spPr bwMode="auto">
            <a:xfrm>
              <a:off x="4104" y="1997"/>
              <a:ext cx="354" cy="184"/>
            </a:xfrm>
            <a:prstGeom prst="rect">
              <a:avLst/>
            </a:prstGeom>
            <a:solidFill>
              <a:srgbClr val="B3B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1561"/>
            <p:cNvSpPr>
              <a:spLocks noChangeArrowheads="1"/>
            </p:cNvSpPr>
            <p:nvPr/>
          </p:nvSpPr>
          <p:spPr bwMode="auto">
            <a:xfrm>
              <a:off x="4161" y="2028"/>
              <a:ext cx="66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1562"/>
            <p:cNvSpPr>
              <a:spLocks noChangeArrowheads="1"/>
            </p:cNvSpPr>
            <p:nvPr/>
          </p:nvSpPr>
          <p:spPr bwMode="auto">
            <a:xfrm>
              <a:off x="4293" y="2028"/>
              <a:ext cx="65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1563"/>
            <p:cNvSpPr>
              <a:spLocks noChangeArrowheads="1"/>
            </p:cNvSpPr>
            <p:nvPr/>
          </p:nvSpPr>
          <p:spPr bwMode="auto">
            <a:xfrm>
              <a:off x="3546" y="1991"/>
              <a:ext cx="356" cy="184"/>
            </a:xfrm>
            <a:prstGeom prst="rect">
              <a:avLst/>
            </a:prstGeom>
            <a:solidFill>
              <a:srgbClr val="B3B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1564"/>
            <p:cNvSpPr>
              <a:spLocks noChangeArrowheads="1"/>
            </p:cNvSpPr>
            <p:nvPr/>
          </p:nvSpPr>
          <p:spPr bwMode="auto">
            <a:xfrm>
              <a:off x="3785" y="2022"/>
              <a:ext cx="79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1565"/>
            <p:cNvSpPr>
              <a:spLocks noChangeArrowheads="1"/>
            </p:cNvSpPr>
            <p:nvPr/>
          </p:nvSpPr>
          <p:spPr bwMode="auto">
            <a:xfrm>
              <a:off x="3675" y="2022"/>
              <a:ext cx="79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1566"/>
            <p:cNvSpPr>
              <a:spLocks noChangeShapeType="1"/>
            </p:cNvSpPr>
            <p:nvPr/>
          </p:nvSpPr>
          <p:spPr bwMode="auto">
            <a:xfrm flipH="1">
              <a:off x="3998" y="1525"/>
              <a:ext cx="4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1567"/>
            <p:cNvSpPr>
              <a:spLocks noChangeShapeType="1"/>
            </p:cNvSpPr>
            <p:nvPr/>
          </p:nvSpPr>
          <p:spPr bwMode="auto">
            <a:xfrm flipH="1">
              <a:off x="3991" y="1591"/>
              <a:ext cx="5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1568"/>
            <p:cNvSpPr>
              <a:spLocks noChangeShapeType="1"/>
            </p:cNvSpPr>
            <p:nvPr/>
          </p:nvSpPr>
          <p:spPr bwMode="auto">
            <a:xfrm flipH="1">
              <a:off x="3974" y="1725"/>
              <a:ext cx="76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1569"/>
            <p:cNvSpPr>
              <a:spLocks noChangeShapeType="1"/>
            </p:cNvSpPr>
            <p:nvPr/>
          </p:nvSpPr>
          <p:spPr bwMode="auto">
            <a:xfrm>
              <a:off x="4203" y="1759"/>
              <a:ext cx="37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1570"/>
            <p:cNvSpPr>
              <a:spLocks noChangeShapeType="1"/>
            </p:cNvSpPr>
            <p:nvPr/>
          </p:nvSpPr>
          <p:spPr bwMode="auto">
            <a:xfrm flipH="1">
              <a:off x="3985" y="1680"/>
              <a:ext cx="5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1571"/>
            <p:cNvSpPr>
              <a:spLocks noChangeShapeType="1"/>
            </p:cNvSpPr>
            <p:nvPr/>
          </p:nvSpPr>
          <p:spPr bwMode="auto">
            <a:xfrm flipH="1">
              <a:off x="3975" y="1684"/>
              <a:ext cx="18" cy="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1572"/>
            <p:cNvSpPr>
              <a:spLocks noChangeShapeType="1"/>
            </p:cNvSpPr>
            <p:nvPr/>
          </p:nvSpPr>
          <p:spPr bwMode="auto">
            <a:xfrm flipV="1">
              <a:off x="4197" y="1495"/>
              <a:ext cx="0" cy="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573"/>
            <p:cNvSpPr>
              <a:spLocks noChangeShapeType="1"/>
            </p:cNvSpPr>
            <p:nvPr/>
          </p:nvSpPr>
          <p:spPr bwMode="auto">
            <a:xfrm>
              <a:off x="4201" y="1501"/>
              <a:ext cx="2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1574"/>
            <p:cNvSpPr>
              <a:spLocks noChangeShapeType="1"/>
            </p:cNvSpPr>
            <p:nvPr/>
          </p:nvSpPr>
          <p:spPr bwMode="auto">
            <a:xfrm flipH="1">
              <a:off x="3985" y="1634"/>
              <a:ext cx="56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1575"/>
            <p:cNvSpPr>
              <a:spLocks noChangeShapeType="1"/>
            </p:cNvSpPr>
            <p:nvPr/>
          </p:nvSpPr>
          <p:spPr bwMode="auto">
            <a:xfrm flipV="1">
              <a:off x="4033" y="1448"/>
              <a:ext cx="0" cy="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1576"/>
            <p:cNvSpPr>
              <a:spLocks noChangeShapeType="1"/>
            </p:cNvSpPr>
            <p:nvPr/>
          </p:nvSpPr>
          <p:spPr bwMode="auto">
            <a:xfrm flipH="1">
              <a:off x="3999" y="1452"/>
              <a:ext cx="46" cy="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1577"/>
            <p:cNvSpPr>
              <a:spLocks noChangeShapeType="1"/>
            </p:cNvSpPr>
            <p:nvPr/>
          </p:nvSpPr>
          <p:spPr bwMode="auto">
            <a:xfrm flipH="1">
              <a:off x="3999" y="1459"/>
              <a:ext cx="12" cy="10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578"/>
            <p:cNvSpPr>
              <a:spLocks noChangeShapeType="1"/>
            </p:cNvSpPr>
            <p:nvPr/>
          </p:nvSpPr>
          <p:spPr bwMode="auto">
            <a:xfrm flipH="1">
              <a:off x="3989" y="1562"/>
              <a:ext cx="17" cy="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579"/>
            <p:cNvSpPr>
              <a:spLocks noChangeShapeType="1"/>
            </p:cNvSpPr>
            <p:nvPr/>
          </p:nvSpPr>
          <p:spPr bwMode="auto">
            <a:xfrm flipH="1">
              <a:off x="3985" y="1581"/>
              <a:ext cx="14" cy="1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580"/>
            <p:cNvSpPr>
              <a:spLocks noChangeShapeType="1"/>
            </p:cNvSpPr>
            <p:nvPr/>
          </p:nvSpPr>
          <p:spPr bwMode="auto">
            <a:xfrm flipH="1">
              <a:off x="3973" y="1738"/>
              <a:ext cx="11" cy="2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581"/>
            <p:cNvSpPr>
              <a:spLocks noChangeShapeType="1"/>
            </p:cNvSpPr>
            <p:nvPr/>
          </p:nvSpPr>
          <p:spPr bwMode="auto">
            <a:xfrm>
              <a:off x="4198" y="1563"/>
              <a:ext cx="34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1582"/>
            <p:cNvSpPr>
              <a:spLocks noChangeShapeType="1"/>
            </p:cNvSpPr>
            <p:nvPr/>
          </p:nvSpPr>
          <p:spPr bwMode="auto">
            <a:xfrm>
              <a:off x="4201" y="1654"/>
              <a:ext cx="33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1583"/>
            <p:cNvSpPr>
              <a:spLocks noChangeShapeType="1"/>
            </p:cNvSpPr>
            <p:nvPr/>
          </p:nvSpPr>
          <p:spPr bwMode="auto">
            <a:xfrm flipH="1">
              <a:off x="3581" y="1572"/>
              <a:ext cx="61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1584"/>
            <p:cNvSpPr>
              <a:spLocks noChangeShapeType="1"/>
            </p:cNvSpPr>
            <p:nvPr/>
          </p:nvSpPr>
          <p:spPr bwMode="auto">
            <a:xfrm flipV="1">
              <a:off x="3578" y="1679"/>
              <a:ext cx="53" cy="1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1585"/>
            <p:cNvSpPr>
              <a:spLocks noChangeArrowheads="1"/>
            </p:cNvSpPr>
            <p:nvPr/>
          </p:nvSpPr>
          <p:spPr bwMode="auto">
            <a:xfrm>
              <a:off x="3968" y="1891"/>
              <a:ext cx="113" cy="68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Rectangle 1586"/>
            <p:cNvSpPr>
              <a:spLocks noChangeArrowheads="1"/>
            </p:cNvSpPr>
            <p:nvPr/>
          </p:nvSpPr>
          <p:spPr bwMode="auto">
            <a:xfrm>
              <a:off x="3775" y="1959"/>
              <a:ext cx="382" cy="22"/>
            </a:xfrm>
            <a:prstGeom prst="rect">
              <a:avLst/>
            </a:prstGeom>
            <a:solidFill>
              <a:srgbClr val="CECEC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1587"/>
            <p:cNvSpPr>
              <a:spLocks noChangeArrowheads="1"/>
            </p:cNvSpPr>
            <p:nvPr/>
          </p:nvSpPr>
          <p:spPr bwMode="auto">
            <a:xfrm>
              <a:off x="3731" y="1914"/>
              <a:ext cx="112" cy="67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1588"/>
            <p:cNvSpPr>
              <a:spLocks noChangeArrowheads="1"/>
            </p:cNvSpPr>
            <p:nvPr/>
          </p:nvSpPr>
          <p:spPr bwMode="auto">
            <a:xfrm>
              <a:off x="3531" y="1969"/>
              <a:ext cx="382" cy="2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1589"/>
            <p:cNvSpPr>
              <a:spLocks noChangeArrowheads="1"/>
            </p:cNvSpPr>
            <p:nvPr/>
          </p:nvSpPr>
          <p:spPr bwMode="auto">
            <a:xfrm>
              <a:off x="4090" y="1975"/>
              <a:ext cx="381" cy="23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1590"/>
            <p:cNvSpPr>
              <a:spLocks noChangeShapeType="1"/>
            </p:cNvSpPr>
            <p:nvPr/>
          </p:nvSpPr>
          <p:spPr bwMode="auto">
            <a:xfrm flipH="1" flipV="1">
              <a:off x="3625" y="1417"/>
              <a:ext cx="9" cy="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1591"/>
            <p:cNvSpPr>
              <a:spLocks noChangeShapeType="1"/>
            </p:cNvSpPr>
            <p:nvPr/>
          </p:nvSpPr>
          <p:spPr bwMode="auto">
            <a:xfrm flipH="1">
              <a:off x="3597" y="1421"/>
              <a:ext cx="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1592"/>
            <p:cNvSpPr>
              <a:spLocks noChangeShapeType="1"/>
            </p:cNvSpPr>
            <p:nvPr/>
          </p:nvSpPr>
          <p:spPr bwMode="auto">
            <a:xfrm flipH="1">
              <a:off x="3584" y="1425"/>
              <a:ext cx="20" cy="1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1593"/>
            <p:cNvSpPr>
              <a:spLocks noChangeShapeType="1"/>
            </p:cNvSpPr>
            <p:nvPr/>
          </p:nvSpPr>
          <p:spPr bwMode="auto">
            <a:xfrm flipH="1">
              <a:off x="3570" y="1580"/>
              <a:ext cx="19" cy="1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1594"/>
            <p:cNvSpPr>
              <a:spLocks noChangeShapeType="1"/>
            </p:cNvSpPr>
            <p:nvPr/>
          </p:nvSpPr>
          <p:spPr bwMode="auto">
            <a:xfrm>
              <a:off x="3574" y="1691"/>
              <a:ext cx="0" cy="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Line 1595"/>
            <p:cNvSpPr>
              <a:spLocks noChangeShapeType="1"/>
            </p:cNvSpPr>
            <p:nvPr/>
          </p:nvSpPr>
          <p:spPr bwMode="auto">
            <a:xfrm flipH="1">
              <a:off x="3560" y="1743"/>
              <a:ext cx="18" cy="2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1596"/>
            <p:cNvSpPr>
              <a:spLocks noChangeShapeType="1"/>
            </p:cNvSpPr>
            <p:nvPr/>
          </p:nvSpPr>
          <p:spPr bwMode="auto">
            <a:xfrm flipV="1">
              <a:off x="3595" y="1495"/>
              <a:ext cx="37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1597"/>
            <p:cNvSpPr>
              <a:spLocks noChangeShapeType="1"/>
            </p:cNvSpPr>
            <p:nvPr/>
          </p:nvSpPr>
          <p:spPr bwMode="auto">
            <a:xfrm flipV="1">
              <a:off x="3583" y="1620"/>
              <a:ext cx="49" cy="1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Line 1598"/>
            <p:cNvSpPr>
              <a:spLocks noChangeShapeType="1"/>
            </p:cNvSpPr>
            <p:nvPr/>
          </p:nvSpPr>
          <p:spPr bwMode="auto">
            <a:xfrm flipV="1">
              <a:off x="3578" y="1746"/>
              <a:ext cx="49" cy="1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1599"/>
            <p:cNvSpPr>
              <a:spLocks noChangeShapeType="1"/>
            </p:cNvSpPr>
            <p:nvPr/>
          </p:nvSpPr>
          <p:spPr bwMode="auto">
            <a:xfrm>
              <a:off x="4203" y="1605"/>
              <a:ext cx="3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1600"/>
            <p:cNvSpPr>
              <a:spLocks noChangeShapeType="1"/>
            </p:cNvSpPr>
            <p:nvPr/>
          </p:nvSpPr>
          <p:spPr bwMode="auto">
            <a:xfrm>
              <a:off x="4205" y="1711"/>
              <a:ext cx="3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027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1905000" y="3200400"/>
          <a:ext cx="2790825" cy="2209800"/>
        </p:xfrm>
        <a:graphic>
          <a:graphicData uri="http://schemas.openxmlformats.org/presentationml/2006/ole">
            <p:oleObj spid="_x0000_s1027" name="Microsoft ClipArt Gallery" r:id="rId4" imgW="7397640" imgH="5530680" progId="">
              <p:embed/>
            </p:oleObj>
          </a:graphicData>
        </a:graphic>
      </p:graphicFrame>
      <p:pic>
        <p:nvPicPr>
          <p:cNvPr id="71" name="Picture 70" descr="warehouse pi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9800" y="4191000"/>
            <a:ext cx="2133600" cy="1600200"/>
          </a:xfrm>
          <a:prstGeom prst="rect">
            <a:avLst/>
          </a:prstGeom>
        </p:spPr>
      </p:pic>
      <p:cxnSp>
        <p:nvCxnSpPr>
          <p:cNvPr id="69" name="Straight Arrow Connector 68"/>
          <p:cNvCxnSpPr/>
          <p:nvPr/>
        </p:nvCxnSpPr>
        <p:spPr>
          <a:xfrm>
            <a:off x="2514600" y="1981200"/>
            <a:ext cx="419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/>
          <p:nvPr/>
        </p:nvCxnSpPr>
        <p:spPr>
          <a:xfrm rot="10800000" flipV="1">
            <a:off x="4800600" y="2438400"/>
            <a:ext cx="2057400" cy="914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4876800" y="51816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think is simple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209800" y="3276600"/>
          <a:ext cx="1355725" cy="1158875"/>
        </p:xfrm>
        <a:graphic>
          <a:graphicData uri="http://schemas.openxmlformats.org/presentationml/2006/ole">
            <p:oleObj spid="_x0000_s2050" name="Clip" r:id="rId3" imgW="1354680" imgH="1159920" progId="">
              <p:embed/>
            </p:oleObj>
          </a:graphicData>
        </a:graphic>
      </p:graphicFrame>
      <p:grpSp>
        <p:nvGrpSpPr>
          <p:cNvPr id="3" name="Group 1539"/>
          <p:cNvGrpSpPr>
            <a:grpSpLocks/>
          </p:cNvGrpSpPr>
          <p:nvPr/>
        </p:nvGrpSpPr>
        <p:grpSpPr bwMode="auto">
          <a:xfrm>
            <a:off x="609600" y="1524000"/>
            <a:ext cx="1492250" cy="1212850"/>
            <a:chOff x="3531" y="1417"/>
            <a:chExt cx="940" cy="764"/>
          </a:xfrm>
        </p:grpSpPr>
        <p:sp>
          <p:nvSpPr>
            <p:cNvPr id="6" name="Oval 1540"/>
            <p:cNvSpPr>
              <a:spLocks noChangeArrowheads="1"/>
            </p:cNvSpPr>
            <p:nvPr/>
          </p:nvSpPr>
          <p:spPr bwMode="auto">
            <a:xfrm>
              <a:off x="4047" y="1776"/>
              <a:ext cx="137" cy="13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1541"/>
            <p:cNvSpPr>
              <a:spLocks noChangeArrowheads="1"/>
            </p:cNvSpPr>
            <p:nvPr/>
          </p:nvSpPr>
          <p:spPr bwMode="auto">
            <a:xfrm>
              <a:off x="4047" y="1844"/>
              <a:ext cx="137" cy="203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542"/>
            <p:cNvSpPr>
              <a:spLocks noChangeShapeType="1"/>
            </p:cNvSpPr>
            <p:nvPr/>
          </p:nvSpPr>
          <p:spPr bwMode="auto">
            <a:xfrm>
              <a:off x="4229" y="1507"/>
              <a:ext cx="11" cy="4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Freeform 1543"/>
            <p:cNvSpPr>
              <a:spLocks/>
            </p:cNvSpPr>
            <p:nvPr/>
          </p:nvSpPr>
          <p:spPr bwMode="auto">
            <a:xfrm>
              <a:off x="3584" y="1435"/>
              <a:ext cx="85" cy="686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109"/>
                </a:cxn>
                <a:cxn ang="0">
                  <a:pos x="15" y="109"/>
                </a:cxn>
                <a:cxn ang="0">
                  <a:pos x="15" y="218"/>
                </a:cxn>
                <a:cxn ang="0">
                  <a:pos x="9" y="218"/>
                </a:cxn>
                <a:cxn ang="0">
                  <a:pos x="9" y="320"/>
                </a:cxn>
                <a:cxn ang="0">
                  <a:pos x="4" y="320"/>
                </a:cxn>
                <a:cxn ang="0">
                  <a:pos x="4" y="457"/>
                </a:cxn>
                <a:cxn ang="0">
                  <a:pos x="0" y="457"/>
                </a:cxn>
                <a:cxn ang="0">
                  <a:pos x="0" y="685"/>
                </a:cxn>
                <a:cxn ang="0">
                  <a:pos x="46" y="685"/>
                </a:cxn>
                <a:cxn ang="0">
                  <a:pos x="84" y="455"/>
                </a:cxn>
                <a:cxn ang="0">
                  <a:pos x="84" y="320"/>
                </a:cxn>
                <a:cxn ang="0">
                  <a:pos x="80" y="320"/>
                </a:cxn>
                <a:cxn ang="0">
                  <a:pos x="80" y="218"/>
                </a:cxn>
                <a:cxn ang="0">
                  <a:pos x="74" y="218"/>
                </a:cxn>
                <a:cxn ang="0">
                  <a:pos x="74" y="109"/>
                </a:cxn>
                <a:cxn ang="0">
                  <a:pos x="68" y="109"/>
                </a:cxn>
                <a:cxn ang="0">
                  <a:pos x="68" y="0"/>
                </a:cxn>
                <a:cxn ang="0">
                  <a:pos x="22" y="0"/>
                </a:cxn>
              </a:cxnLst>
              <a:rect l="0" t="0" r="r" b="b"/>
              <a:pathLst>
                <a:path w="85" h="686">
                  <a:moveTo>
                    <a:pt x="22" y="0"/>
                  </a:moveTo>
                  <a:lnTo>
                    <a:pt x="22" y="109"/>
                  </a:lnTo>
                  <a:lnTo>
                    <a:pt x="15" y="109"/>
                  </a:lnTo>
                  <a:lnTo>
                    <a:pt x="15" y="218"/>
                  </a:lnTo>
                  <a:lnTo>
                    <a:pt x="9" y="218"/>
                  </a:lnTo>
                  <a:lnTo>
                    <a:pt x="9" y="320"/>
                  </a:lnTo>
                  <a:lnTo>
                    <a:pt x="4" y="320"/>
                  </a:lnTo>
                  <a:lnTo>
                    <a:pt x="4" y="457"/>
                  </a:lnTo>
                  <a:lnTo>
                    <a:pt x="0" y="457"/>
                  </a:lnTo>
                  <a:lnTo>
                    <a:pt x="0" y="685"/>
                  </a:lnTo>
                  <a:lnTo>
                    <a:pt x="46" y="685"/>
                  </a:lnTo>
                  <a:lnTo>
                    <a:pt x="84" y="455"/>
                  </a:lnTo>
                  <a:lnTo>
                    <a:pt x="84" y="320"/>
                  </a:lnTo>
                  <a:lnTo>
                    <a:pt x="80" y="320"/>
                  </a:lnTo>
                  <a:lnTo>
                    <a:pt x="80" y="218"/>
                  </a:lnTo>
                  <a:lnTo>
                    <a:pt x="74" y="218"/>
                  </a:lnTo>
                  <a:lnTo>
                    <a:pt x="74" y="109"/>
                  </a:lnTo>
                  <a:lnTo>
                    <a:pt x="68" y="109"/>
                  </a:lnTo>
                  <a:lnTo>
                    <a:pt x="68" y="0"/>
                  </a:lnTo>
                  <a:lnTo>
                    <a:pt x="22" y="0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1544"/>
            <p:cNvSpPr>
              <a:spLocks noChangeArrowheads="1"/>
            </p:cNvSpPr>
            <p:nvPr/>
          </p:nvSpPr>
          <p:spPr bwMode="auto">
            <a:xfrm>
              <a:off x="3731" y="1776"/>
              <a:ext cx="118" cy="153"/>
            </a:xfrm>
            <a:prstGeom prst="rect">
              <a:avLst/>
            </a:prstGeom>
            <a:solidFill>
              <a:srgbClr val="CECEC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1545"/>
            <p:cNvSpPr>
              <a:spLocks/>
            </p:cNvSpPr>
            <p:nvPr/>
          </p:nvSpPr>
          <p:spPr bwMode="auto">
            <a:xfrm>
              <a:off x="3789" y="1752"/>
              <a:ext cx="176" cy="61"/>
            </a:xfrm>
            <a:custGeom>
              <a:avLst/>
              <a:gdLst/>
              <a:ahLst/>
              <a:cxnLst>
                <a:cxn ang="0">
                  <a:pos x="132" y="60"/>
                </a:cxn>
                <a:cxn ang="0">
                  <a:pos x="175" y="0"/>
                </a:cxn>
                <a:cxn ang="0">
                  <a:pos x="0" y="0"/>
                </a:cxn>
                <a:cxn ang="0">
                  <a:pos x="44" y="60"/>
                </a:cxn>
                <a:cxn ang="0">
                  <a:pos x="132" y="60"/>
                </a:cxn>
              </a:cxnLst>
              <a:rect l="0" t="0" r="r" b="b"/>
              <a:pathLst>
                <a:path w="176" h="61">
                  <a:moveTo>
                    <a:pt x="132" y="60"/>
                  </a:moveTo>
                  <a:lnTo>
                    <a:pt x="175" y="0"/>
                  </a:lnTo>
                  <a:lnTo>
                    <a:pt x="0" y="0"/>
                  </a:lnTo>
                  <a:lnTo>
                    <a:pt x="44" y="60"/>
                  </a:lnTo>
                  <a:lnTo>
                    <a:pt x="132" y="60"/>
                  </a:lnTo>
                </a:path>
              </a:pathLst>
            </a:custGeom>
            <a:solidFill>
              <a:srgbClr val="1A825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546"/>
            <p:cNvSpPr>
              <a:spLocks noChangeArrowheads="1"/>
            </p:cNvSpPr>
            <p:nvPr/>
          </p:nvSpPr>
          <p:spPr bwMode="auto">
            <a:xfrm>
              <a:off x="3806" y="1745"/>
              <a:ext cx="137" cy="15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1547"/>
            <p:cNvSpPr>
              <a:spLocks noChangeArrowheads="1"/>
            </p:cNvSpPr>
            <p:nvPr/>
          </p:nvSpPr>
          <p:spPr bwMode="auto">
            <a:xfrm>
              <a:off x="3806" y="1989"/>
              <a:ext cx="137" cy="157"/>
            </a:xfrm>
            <a:prstGeom prst="ellipse">
              <a:avLst/>
            </a:prstGeom>
            <a:solidFill>
              <a:srgbClr val="1A825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548"/>
            <p:cNvSpPr>
              <a:spLocks noChangeArrowheads="1"/>
            </p:cNvSpPr>
            <p:nvPr/>
          </p:nvSpPr>
          <p:spPr bwMode="auto">
            <a:xfrm>
              <a:off x="3806" y="1826"/>
              <a:ext cx="137" cy="239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1549"/>
            <p:cNvSpPr>
              <a:spLocks/>
            </p:cNvSpPr>
            <p:nvPr/>
          </p:nvSpPr>
          <p:spPr bwMode="auto">
            <a:xfrm>
              <a:off x="3992" y="1465"/>
              <a:ext cx="84" cy="687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109"/>
                </a:cxn>
                <a:cxn ang="0">
                  <a:pos x="15" y="109"/>
                </a:cxn>
                <a:cxn ang="0">
                  <a:pos x="15" y="218"/>
                </a:cxn>
                <a:cxn ang="0">
                  <a:pos x="8" y="218"/>
                </a:cxn>
                <a:cxn ang="0">
                  <a:pos x="8" y="321"/>
                </a:cxn>
                <a:cxn ang="0">
                  <a:pos x="4" y="321"/>
                </a:cxn>
                <a:cxn ang="0">
                  <a:pos x="4" y="458"/>
                </a:cxn>
                <a:cxn ang="0">
                  <a:pos x="0" y="458"/>
                </a:cxn>
                <a:cxn ang="0">
                  <a:pos x="0" y="686"/>
                </a:cxn>
                <a:cxn ang="0">
                  <a:pos x="45" y="686"/>
                </a:cxn>
                <a:cxn ang="0">
                  <a:pos x="83" y="456"/>
                </a:cxn>
                <a:cxn ang="0">
                  <a:pos x="83" y="320"/>
                </a:cxn>
                <a:cxn ang="0">
                  <a:pos x="79" y="320"/>
                </a:cxn>
                <a:cxn ang="0">
                  <a:pos x="79" y="218"/>
                </a:cxn>
                <a:cxn ang="0">
                  <a:pos x="73" y="218"/>
                </a:cxn>
                <a:cxn ang="0">
                  <a:pos x="73" y="109"/>
                </a:cxn>
                <a:cxn ang="0">
                  <a:pos x="67" y="109"/>
                </a:cxn>
                <a:cxn ang="0">
                  <a:pos x="67" y="0"/>
                </a:cxn>
                <a:cxn ang="0">
                  <a:pos x="22" y="0"/>
                </a:cxn>
              </a:cxnLst>
              <a:rect l="0" t="0" r="r" b="b"/>
              <a:pathLst>
                <a:path w="84" h="687">
                  <a:moveTo>
                    <a:pt x="22" y="0"/>
                  </a:moveTo>
                  <a:lnTo>
                    <a:pt x="22" y="109"/>
                  </a:lnTo>
                  <a:lnTo>
                    <a:pt x="15" y="109"/>
                  </a:lnTo>
                  <a:lnTo>
                    <a:pt x="15" y="218"/>
                  </a:lnTo>
                  <a:lnTo>
                    <a:pt x="8" y="218"/>
                  </a:lnTo>
                  <a:lnTo>
                    <a:pt x="8" y="321"/>
                  </a:lnTo>
                  <a:lnTo>
                    <a:pt x="4" y="321"/>
                  </a:lnTo>
                  <a:lnTo>
                    <a:pt x="4" y="458"/>
                  </a:lnTo>
                  <a:lnTo>
                    <a:pt x="0" y="458"/>
                  </a:lnTo>
                  <a:lnTo>
                    <a:pt x="0" y="686"/>
                  </a:lnTo>
                  <a:lnTo>
                    <a:pt x="45" y="686"/>
                  </a:lnTo>
                  <a:lnTo>
                    <a:pt x="83" y="456"/>
                  </a:lnTo>
                  <a:lnTo>
                    <a:pt x="83" y="320"/>
                  </a:lnTo>
                  <a:lnTo>
                    <a:pt x="79" y="320"/>
                  </a:lnTo>
                  <a:lnTo>
                    <a:pt x="79" y="218"/>
                  </a:lnTo>
                  <a:lnTo>
                    <a:pt x="73" y="218"/>
                  </a:lnTo>
                  <a:lnTo>
                    <a:pt x="73" y="109"/>
                  </a:lnTo>
                  <a:lnTo>
                    <a:pt x="67" y="109"/>
                  </a:lnTo>
                  <a:lnTo>
                    <a:pt x="67" y="0"/>
                  </a:lnTo>
                  <a:lnTo>
                    <a:pt x="22" y="0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550"/>
            <p:cNvSpPr>
              <a:spLocks noChangeArrowheads="1"/>
            </p:cNvSpPr>
            <p:nvPr/>
          </p:nvSpPr>
          <p:spPr bwMode="auto">
            <a:xfrm>
              <a:off x="3796" y="1981"/>
              <a:ext cx="356" cy="184"/>
            </a:xfrm>
            <a:prstGeom prst="rect">
              <a:avLst/>
            </a:prstGeom>
            <a:solidFill>
              <a:srgbClr val="B3B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1551"/>
            <p:cNvSpPr>
              <a:spLocks/>
            </p:cNvSpPr>
            <p:nvPr/>
          </p:nvSpPr>
          <p:spPr bwMode="auto">
            <a:xfrm>
              <a:off x="3617" y="1726"/>
              <a:ext cx="178" cy="60"/>
            </a:xfrm>
            <a:custGeom>
              <a:avLst/>
              <a:gdLst/>
              <a:ahLst/>
              <a:cxnLst>
                <a:cxn ang="0">
                  <a:pos x="138" y="59"/>
                </a:cxn>
                <a:cxn ang="0">
                  <a:pos x="177" y="0"/>
                </a:cxn>
                <a:cxn ang="0">
                  <a:pos x="0" y="0"/>
                </a:cxn>
                <a:cxn ang="0">
                  <a:pos x="39" y="59"/>
                </a:cxn>
                <a:cxn ang="0">
                  <a:pos x="138" y="59"/>
                </a:cxn>
              </a:cxnLst>
              <a:rect l="0" t="0" r="r" b="b"/>
              <a:pathLst>
                <a:path w="178" h="60">
                  <a:moveTo>
                    <a:pt x="138" y="59"/>
                  </a:moveTo>
                  <a:lnTo>
                    <a:pt x="177" y="0"/>
                  </a:lnTo>
                  <a:lnTo>
                    <a:pt x="0" y="0"/>
                  </a:lnTo>
                  <a:lnTo>
                    <a:pt x="39" y="59"/>
                  </a:lnTo>
                  <a:lnTo>
                    <a:pt x="138" y="59"/>
                  </a:lnTo>
                </a:path>
              </a:pathLst>
            </a:custGeom>
            <a:solidFill>
              <a:srgbClr val="1A825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Oval 1552"/>
            <p:cNvSpPr>
              <a:spLocks noChangeArrowheads="1"/>
            </p:cNvSpPr>
            <p:nvPr/>
          </p:nvSpPr>
          <p:spPr bwMode="auto">
            <a:xfrm>
              <a:off x="3636" y="1708"/>
              <a:ext cx="138" cy="17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553"/>
            <p:cNvSpPr>
              <a:spLocks noChangeArrowheads="1"/>
            </p:cNvSpPr>
            <p:nvPr/>
          </p:nvSpPr>
          <p:spPr bwMode="auto">
            <a:xfrm>
              <a:off x="3636" y="1976"/>
              <a:ext cx="138" cy="171"/>
            </a:xfrm>
            <a:prstGeom prst="ellipse">
              <a:avLst/>
            </a:prstGeom>
            <a:solidFill>
              <a:srgbClr val="1A825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554"/>
            <p:cNvSpPr>
              <a:spLocks noChangeArrowheads="1"/>
            </p:cNvSpPr>
            <p:nvPr/>
          </p:nvSpPr>
          <p:spPr bwMode="auto">
            <a:xfrm>
              <a:off x="3636" y="1797"/>
              <a:ext cx="138" cy="26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555"/>
            <p:cNvSpPr>
              <a:spLocks noChangeArrowheads="1"/>
            </p:cNvSpPr>
            <p:nvPr/>
          </p:nvSpPr>
          <p:spPr bwMode="auto">
            <a:xfrm>
              <a:off x="3999" y="2010"/>
              <a:ext cx="78" cy="119"/>
            </a:xfrm>
            <a:prstGeom prst="rect">
              <a:avLst/>
            </a:prstGeom>
            <a:solidFill>
              <a:srgbClr val="CECEC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1556"/>
            <p:cNvSpPr>
              <a:spLocks noChangeArrowheads="1"/>
            </p:cNvSpPr>
            <p:nvPr/>
          </p:nvSpPr>
          <p:spPr bwMode="auto">
            <a:xfrm>
              <a:off x="3636" y="2006"/>
              <a:ext cx="167" cy="141"/>
            </a:xfrm>
            <a:prstGeom prst="ellipse">
              <a:avLst/>
            </a:prstGeom>
            <a:solidFill>
              <a:srgbClr val="1A825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1557"/>
            <p:cNvSpPr>
              <a:spLocks/>
            </p:cNvSpPr>
            <p:nvPr/>
          </p:nvSpPr>
          <p:spPr bwMode="auto">
            <a:xfrm>
              <a:off x="4159" y="1516"/>
              <a:ext cx="72" cy="63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101"/>
                </a:cxn>
                <a:cxn ang="0">
                  <a:pos x="12" y="101"/>
                </a:cxn>
                <a:cxn ang="0">
                  <a:pos x="12" y="202"/>
                </a:cxn>
                <a:cxn ang="0">
                  <a:pos x="7" y="202"/>
                </a:cxn>
                <a:cxn ang="0">
                  <a:pos x="7" y="297"/>
                </a:cxn>
                <a:cxn ang="0">
                  <a:pos x="3" y="297"/>
                </a:cxn>
                <a:cxn ang="0">
                  <a:pos x="3" y="424"/>
                </a:cxn>
                <a:cxn ang="0">
                  <a:pos x="0" y="424"/>
                </a:cxn>
                <a:cxn ang="0">
                  <a:pos x="0" y="635"/>
                </a:cxn>
                <a:cxn ang="0">
                  <a:pos x="71" y="635"/>
                </a:cxn>
                <a:cxn ang="0">
                  <a:pos x="71" y="424"/>
                </a:cxn>
                <a:cxn ang="0">
                  <a:pos x="68" y="424"/>
                </a:cxn>
                <a:cxn ang="0">
                  <a:pos x="67" y="297"/>
                </a:cxn>
                <a:cxn ang="0">
                  <a:pos x="64" y="297"/>
                </a:cxn>
                <a:cxn ang="0">
                  <a:pos x="64" y="202"/>
                </a:cxn>
                <a:cxn ang="0">
                  <a:pos x="59" y="202"/>
                </a:cxn>
                <a:cxn ang="0">
                  <a:pos x="59" y="101"/>
                </a:cxn>
                <a:cxn ang="0">
                  <a:pos x="54" y="101"/>
                </a:cxn>
                <a:cxn ang="0">
                  <a:pos x="54" y="0"/>
                </a:cxn>
                <a:cxn ang="0">
                  <a:pos x="17" y="0"/>
                </a:cxn>
              </a:cxnLst>
              <a:rect l="0" t="0" r="r" b="b"/>
              <a:pathLst>
                <a:path w="72" h="636">
                  <a:moveTo>
                    <a:pt x="17" y="0"/>
                  </a:moveTo>
                  <a:lnTo>
                    <a:pt x="17" y="101"/>
                  </a:lnTo>
                  <a:lnTo>
                    <a:pt x="12" y="101"/>
                  </a:lnTo>
                  <a:lnTo>
                    <a:pt x="12" y="202"/>
                  </a:lnTo>
                  <a:lnTo>
                    <a:pt x="7" y="202"/>
                  </a:lnTo>
                  <a:lnTo>
                    <a:pt x="7" y="297"/>
                  </a:lnTo>
                  <a:lnTo>
                    <a:pt x="3" y="297"/>
                  </a:lnTo>
                  <a:lnTo>
                    <a:pt x="3" y="424"/>
                  </a:lnTo>
                  <a:lnTo>
                    <a:pt x="0" y="424"/>
                  </a:lnTo>
                  <a:lnTo>
                    <a:pt x="0" y="635"/>
                  </a:lnTo>
                  <a:lnTo>
                    <a:pt x="71" y="635"/>
                  </a:lnTo>
                  <a:lnTo>
                    <a:pt x="71" y="424"/>
                  </a:lnTo>
                  <a:lnTo>
                    <a:pt x="68" y="424"/>
                  </a:lnTo>
                  <a:lnTo>
                    <a:pt x="67" y="297"/>
                  </a:lnTo>
                  <a:lnTo>
                    <a:pt x="64" y="297"/>
                  </a:lnTo>
                  <a:lnTo>
                    <a:pt x="64" y="202"/>
                  </a:lnTo>
                  <a:lnTo>
                    <a:pt x="59" y="202"/>
                  </a:lnTo>
                  <a:lnTo>
                    <a:pt x="59" y="101"/>
                  </a:lnTo>
                  <a:lnTo>
                    <a:pt x="54" y="101"/>
                  </a:lnTo>
                  <a:lnTo>
                    <a:pt x="54" y="0"/>
                  </a:lnTo>
                  <a:lnTo>
                    <a:pt x="17" y="0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1558"/>
            <p:cNvSpPr>
              <a:spLocks noChangeArrowheads="1"/>
            </p:cNvSpPr>
            <p:nvPr/>
          </p:nvSpPr>
          <p:spPr bwMode="auto">
            <a:xfrm>
              <a:off x="4263" y="1790"/>
              <a:ext cx="62" cy="32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1559"/>
            <p:cNvSpPr>
              <a:spLocks noChangeArrowheads="1"/>
            </p:cNvSpPr>
            <p:nvPr/>
          </p:nvSpPr>
          <p:spPr bwMode="auto">
            <a:xfrm>
              <a:off x="4243" y="1832"/>
              <a:ext cx="104" cy="14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1560"/>
            <p:cNvSpPr>
              <a:spLocks noChangeArrowheads="1"/>
            </p:cNvSpPr>
            <p:nvPr/>
          </p:nvSpPr>
          <p:spPr bwMode="auto">
            <a:xfrm>
              <a:off x="4104" y="1997"/>
              <a:ext cx="354" cy="184"/>
            </a:xfrm>
            <a:prstGeom prst="rect">
              <a:avLst/>
            </a:prstGeom>
            <a:solidFill>
              <a:srgbClr val="B3B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1561"/>
            <p:cNvSpPr>
              <a:spLocks noChangeArrowheads="1"/>
            </p:cNvSpPr>
            <p:nvPr/>
          </p:nvSpPr>
          <p:spPr bwMode="auto">
            <a:xfrm>
              <a:off x="4161" y="2028"/>
              <a:ext cx="66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1562"/>
            <p:cNvSpPr>
              <a:spLocks noChangeArrowheads="1"/>
            </p:cNvSpPr>
            <p:nvPr/>
          </p:nvSpPr>
          <p:spPr bwMode="auto">
            <a:xfrm>
              <a:off x="4293" y="2028"/>
              <a:ext cx="65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1563"/>
            <p:cNvSpPr>
              <a:spLocks noChangeArrowheads="1"/>
            </p:cNvSpPr>
            <p:nvPr/>
          </p:nvSpPr>
          <p:spPr bwMode="auto">
            <a:xfrm>
              <a:off x="3546" y="1991"/>
              <a:ext cx="356" cy="184"/>
            </a:xfrm>
            <a:prstGeom prst="rect">
              <a:avLst/>
            </a:prstGeom>
            <a:solidFill>
              <a:srgbClr val="B3B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1564"/>
            <p:cNvSpPr>
              <a:spLocks noChangeArrowheads="1"/>
            </p:cNvSpPr>
            <p:nvPr/>
          </p:nvSpPr>
          <p:spPr bwMode="auto">
            <a:xfrm>
              <a:off x="3785" y="2022"/>
              <a:ext cx="79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1565"/>
            <p:cNvSpPr>
              <a:spLocks noChangeArrowheads="1"/>
            </p:cNvSpPr>
            <p:nvPr/>
          </p:nvSpPr>
          <p:spPr bwMode="auto">
            <a:xfrm>
              <a:off x="3675" y="2022"/>
              <a:ext cx="79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1566"/>
            <p:cNvSpPr>
              <a:spLocks noChangeShapeType="1"/>
            </p:cNvSpPr>
            <p:nvPr/>
          </p:nvSpPr>
          <p:spPr bwMode="auto">
            <a:xfrm flipH="1">
              <a:off x="3998" y="1525"/>
              <a:ext cx="4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1567"/>
            <p:cNvSpPr>
              <a:spLocks noChangeShapeType="1"/>
            </p:cNvSpPr>
            <p:nvPr/>
          </p:nvSpPr>
          <p:spPr bwMode="auto">
            <a:xfrm flipH="1">
              <a:off x="3991" y="1591"/>
              <a:ext cx="5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1568"/>
            <p:cNvSpPr>
              <a:spLocks noChangeShapeType="1"/>
            </p:cNvSpPr>
            <p:nvPr/>
          </p:nvSpPr>
          <p:spPr bwMode="auto">
            <a:xfrm flipH="1">
              <a:off x="3974" y="1725"/>
              <a:ext cx="76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1569"/>
            <p:cNvSpPr>
              <a:spLocks noChangeShapeType="1"/>
            </p:cNvSpPr>
            <p:nvPr/>
          </p:nvSpPr>
          <p:spPr bwMode="auto">
            <a:xfrm>
              <a:off x="4203" y="1759"/>
              <a:ext cx="37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1570"/>
            <p:cNvSpPr>
              <a:spLocks noChangeShapeType="1"/>
            </p:cNvSpPr>
            <p:nvPr/>
          </p:nvSpPr>
          <p:spPr bwMode="auto">
            <a:xfrm flipH="1">
              <a:off x="3985" y="1680"/>
              <a:ext cx="5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1571"/>
            <p:cNvSpPr>
              <a:spLocks noChangeShapeType="1"/>
            </p:cNvSpPr>
            <p:nvPr/>
          </p:nvSpPr>
          <p:spPr bwMode="auto">
            <a:xfrm flipH="1">
              <a:off x="3975" y="1684"/>
              <a:ext cx="18" cy="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1572"/>
            <p:cNvSpPr>
              <a:spLocks noChangeShapeType="1"/>
            </p:cNvSpPr>
            <p:nvPr/>
          </p:nvSpPr>
          <p:spPr bwMode="auto">
            <a:xfrm flipV="1">
              <a:off x="4197" y="1495"/>
              <a:ext cx="0" cy="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573"/>
            <p:cNvSpPr>
              <a:spLocks noChangeShapeType="1"/>
            </p:cNvSpPr>
            <p:nvPr/>
          </p:nvSpPr>
          <p:spPr bwMode="auto">
            <a:xfrm>
              <a:off x="4201" y="1501"/>
              <a:ext cx="2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1574"/>
            <p:cNvSpPr>
              <a:spLocks noChangeShapeType="1"/>
            </p:cNvSpPr>
            <p:nvPr/>
          </p:nvSpPr>
          <p:spPr bwMode="auto">
            <a:xfrm flipH="1">
              <a:off x="3985" y="1634"/>
              <a:ext cx="56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1575"/>
            <p:cNvSpPr>
              <a:spLocks noChangeShapeType="1"/>
            </p:cNvSpPr>
            <p:nvPr/>
          </p:nvSpPr>
          <p:spPr bwMode="auto">
            <a:xfrm flipV="1">
              <a:off x="4033" y="1448"/>
              <a:ext cx="0" cy="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1576"/>
            <p:cNvSpPr>
              <a:spLocks noChangeShapeType="1"/>
            </p:cNvSpPr>
            <p:nvPr/>
          </p:nvSpPr>
          <p:spPr bwMode="auto">
            <a:xfrm flipH="1">
              <a:off x="3999" y="1452"/>
              <a:ext cx="46" cy="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1577"/>
            <p:cNvSpPr>
              <a:spLocks noChangeShapeType="1"/>
            </p:cNvSpPr>
            <p:nvPr/>
          </p:nvSpPr>
          <p:spPr bwMode="auto">
            <a:xfrm flipH="1">
              <a:off x="3999" y="1459"/>
              <a:ext cx="12" cy="10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578"/>
            <p:cNvSpPr>
              <a:spLocks noChangeShapeType="1"/>
            </p:cNvSpPr>
            <p:nvPr/>
          </p:nvSpPr>
          <p:spPr bwMode="auto">
            <a:xfrm flipH="1">
              <a:off x="3989" y="1562"/>
              <a:ext cx="17" cy="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579"/>
            <p:cNvSpPr>
              <a:spLocks noChangeShapeType="1"/>
            </p:cNvSpPr>
            <p:nvPr/>
          </p:nvSpPr>
          <p:spPr bwMode="auto">
            <a:xfrm flipH="1">
              <a:off x="3985" y="1581"/>
              <a:ext cx="14" cy="1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580"/>
            <p:cNvSpPr>
              <a:spLocks noChangeShapeType="1"/>
            </p:cNvSpPr>
            <p:nvPr/>
          </p:nvSpPr>
          <p:spPr bwMode="auto">
            <a:xfrm flipH="1">
              <a:off x="3973" y="1738"/>
              <a:ext cx="11" cy="2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581"/>
            <p:cNvSpPr>
              <a:spLocks noChangeShapeType="1"/>
            </p:cNvSpPr>
            <p:nvPr/>
          </p:nvSpPr>
          <p:spPr bwMode="auto">
            <a:xfrm>
              <a:off x="4198" y="1563"/>
              <a:ext cx="34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1582"/>
            <p:cNvSpPr>
              <a:spLocks noChangeShapeType="1"/>
            </p:cNvSpPr>
            <p:nvPr/>
          </p:nvSpPr>
          <p:spPr bwMode="auto">
            <a:xfrm>
              <a:off x="4201" y="1654"/>
              <a:ext cx="33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1583"/>
            <p:cNvSpPr>
              <a:spLocks noChangeShapeType="1"/>
            </p:cNvSpPr>
            <p:nvPr/>
          </p:nvSpPr>
          <p:spPr bwMode="auto">
            <a:xfrm flipH="1">
              <a:off x="3581" y="1572"/>
              <a:ext cx="61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1584"/>
            <p:cNvSpPr>
              <a:spLocks noChangeShapeType="1"/>
            </p:cNvSpPr>
            <p:nvPr/>
          </p:nvSpPr>
          <p:spPr bwMode="auto">
            <a:xfrm flipV="1">
              <a:off x="3578" y="1679"/>
              <a:ext cx="53" cy="1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1585"/>
            <p:cNvSpPr>
              <a:spLocks noChangeArrowheads="1"/>
            </p:cNvSpPr>
            <p:nvPr/>
          </p:nvSpPr>
          <p:spPr bwMode="auto">
            <a:xfrm>
              <a:off x="3968" y="1891"/>
              <a:ext cx="113" cy="68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Rectangle 1586"/>
            <p:cNvSpPr>
              <a:spLocks noChangeArrowheads="1"/>
            </p:cNvSpPr>
            <p:nvPr/>
          </p:nvSpPr>
          <p:spPr bwMode="auto">
            <a:xfrm>
              <a:off x="3775" y="1959"/>
              <a:ext cx="382" cy="22"/>
            </a:xfrm>
            <a:prstGeom prst="rect">
              <a:avLst/>
            </a:prstGeom>
            <a:solidFill>
              <a:srgbClr val="CECEC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1587"/>
            <p:cNvSpPr>
              <a:spLocks noChangeArrowheads="1"/>
            </p:cNvSpPr>
            <p:nvPr/>
          </p:nvSpPr>
          <p:spPr bwMode="auto">
            <a:xfrm>
              <a:off x="3731" y="1914"/>
              <a:ext cx="112" cy="67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1588"/>
            <p:cNvSpPr>
              <a:spLocks noChangeArrowheads="1"/>
            </p:cNvSpPr>
            <p:nvPr/>
          </p:nvSpPr>
          <p:spPr bwMode="auto">
            <a:xfrm>
              <a:off x="3531" y="1969"/>
              <a:ext cx="382" cy="2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1589"/>
            <p:cNvSpPr>
              <a:spLocks noChangeArrowheads="1"/>
            </p:cNvSpPr>
            <p:nvPr/>
          </p:nvSpPr>
          <p:spPr bwMode="auto">
            <a:xfrm>
              <a:off x="4090" y="1975"/>
              <a:ext cx="381" cy="23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1590"/>
            <p:cNvSpPr>
              <a:spLocks noChangeShapeType="1"/>
            </p:cNvSpPr>
            <p:nvPr/>
          </p:nvSpPr>
          <p:spPr bwMode="auto">
            <a:xfrm flipH="1" flipV="1">
              <a:off x="3625" y="1417"/>
              <a:ext cx="9" cy="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1591"/>
            <p:cNvSpPr>
              <a:spLocks noChangeShapeType="1"/>
            </p:cNvSpPr>
            <p:nvPr/>
          </p:nvSpPr>
          <p:spPr bwMode="auto">
            <a:xfrm flipH="1">
              <a:off x="3597" y="1421"/>
              <a:ext cx="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1592"/>
            <p:cNvSpPr>
              <a:spLocks noChangeShapeType="1"/>
            </p:cNvSpPr>
            <p:nvPr/>
          </p:nvSpPr>
          <p:spPr bwMode="auto">
            <a:xfrm flipH="1">
              <a:off x="3584" y="1425"/>
              <a:ext cx="20" cy="1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1593"/>
            <p:cNvSpPr>
              <a:spLocks noChangeShapeType="1"/>
            </p:cNvSpPr>
            <p:nvPr/>
          </p:nvSpPr>
          <p:spPr bwMode="auto">
            <a:xfrm flipH="1">
              <a:off x="3570" y="1580"/>
              <a:ext cx="19" cy="1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1594"/>
            <p:cNvSpPr>
              <a:spLocks noChangeShapeType="1"/>
            </p:cNvSpPr>
            <p:nvPr/>
          </p:nvSpPr>
          <p:spPr bwMode="auto">
            <a:xfrm>
              <a:off x="3574" y="1691"/>
              <a:ext cx="0" cy="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Line 1595"/>
            <p:cNvSpPr>
              <a:spLocks noChangeShapeType="1"/>
            </p:cNvSpPr>
            <p:nvPr/>
          </p:nvSpPr>
          <p:spPr bwMode="auto">
            <a:xfrm flipH="1">
              <a:off x="3560" y="1743"/>
              <a:ext cx="18" cy="2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1596"/>
            <p:cNvSpPr>
              <a:spLocks noChangeShapeType="1"/>
            </p:cNvSpPr>
            <p:nvPr/>
          </p:nvSpPr>
          <p:spPr bwMode="auto">
            <a:xfrm flipV="1">
              <a:off x="3595" y="1495"/>
              <a:ext cx="37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1597"/>
            <p:cNvSpPr>
              <a:spLocks noChangeShapeType="1"/>
            </p:cNvSpPr>
            <p:nvPr/>
          </p:nvSpPr>
          <p:spPr bwMode="auto">
            <a:xfrm flipV="1">
              <a:off x="3583" y="1620"/>
              <a:ext cx="49" cy="1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Line 1598"/>
            <p:cNvSpPr>
              <a:spLocks noChangeShapeType="1"/>
            </p:cNvSpPr>
            <p:nvPr/>
          </p:nvSpPr>
          <p:spPr bwMode="auto">
            <a:xfrm flipV="1">
              <a:off x="3578" y="1746"/>
              <a:ext cx="49" cy="1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1599"/>
            <p:cNvSpPr>
              <a:spLocks noChangeShapeType="1"/>
            </p:cNvSpPr>
            <p:nvPr/>
          </p:nvSpPr>
          <p:spPr bwMode="auto">
            <a:xfrm>
              <a:off x="4203" y="1605"/>
              <a:ext cx="3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1600"/>
            <p:cNvSpPr>
              <a:spLocks noChangeShapeType="1"/>
            </p:cNvSpPr>
            <p:nvPr/>
          </p:nvSpPr>
          <p:spPr bwMode="auto">
            <a:xfrm>
              <a:off x="4205" y="1711"/>
              <a:ext cx="3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0" name="Picture 8" descr="russia-map-outli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91100" y="3452813"/>
            <a:ext cx="3771900" cy="2566987"/>
          </a:xfrm>
          <a:prstGeom prst="rect">
            <a:avLst/>
          </a:prstGeom>
          <a:noFill/>
        </p:spPr>
      </p:pic>
      <p:cxnSp>
        <p:nvCxnSpPr>
          <p:cNvPr id="76" name="Elbow Connector 75"/>
          <p:cNvCxnSpPr/>
          <p:nvPr/>
        </p:nvCxnSpPr>
        <p:spPr>
          <a:xfrm>
            <a:off x="990600" y="3124200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/>
          <p:nvPr/>
        </p:nvCxnSpPr>
        <p:spPr>
          <a:xfrm>
            <a:off x="3657600" y="4267200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6806213" y="495300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Russia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happened with the……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352800" y="1600200"/>
          <a:ext cx="1355725" cy="1158875"/>
        </p:xfrm>
        <a:graphic>
          <a:graphicData uri="http://schemas.openxmlformats.org/presentationml/2006/ole">
            <p:oleObj spid="_x0000_s4098" name="Clip" r:id="rId3" imgW="1354680" imgH="1159920" progId="">
              <p:embed/>
            </p:oleObj>
          </a:graphicData>
        </a:graphic>
      </p:graphicFrame>
      <p:grpSp>
        <p:nvGrpSpPr>
          <p:cNvPr id="3" name="Group 1539"/>
          <p:cNvGrpSpPr>
            <a:grpSpLocks/>
          </p:cNvGrpSpPr>
          <p:nvPr/>
        </p:nvGrpSpPr>
        <p:grpSpPr bwMode="auto">
          <a:xfrm>
            <a:off x="304800" y="1225550"/>
            <a:ext cx="1492250" cy="1212850"/>
            <a:chOff x="3531" y="1417"/>
            <a:chExt cx="940" cy="764"/>
          </a:xfrm>
        </p:grpSpPr>
        <p:sp>
          <p:nvSpPr>
            <p:cNvPr id="6" name="Oval 1540"/>
            <p:cNvSpPr>
              <a:spLocks noChangeArrowheads="1"/>
            </p:cNvSpPr>
            <p:nvPr/>
          </p:nvSpPr>
          <p:spPr bwMode="auto">
            <a:xfrm>
              <a:off x="4047" y="1776"/>
              <a:ext cx="137" cy="13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1541"/>
            <p:cNvSpPr>
              <a:spLocks noChangeArrowheads="1"/>
            </p:cNvSpPr>
            <p:nvPr/>
          </p:nvSpPr>
          <p:spPr bwMode="auto">
            <a:xfrm>
              <a:off x="4047" y="1844"/>
              <a:ext cx="137" cy="203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542"/>
            <p:cNvSpPr>
              <a:spLocks noChangeShapeType="1"/>
            </p:cNvSpPr>
            <p:nvPr/>
          </p:nvSpPr>
          <p:spPr bwMode="auto">
            <a:xfrm>
              <a:off x="4229" y="1507"/>
              <a:ext cx="11" cy="4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Freeform 1543"/>
            <p:cNvSpPr>
              <a:spLocks/>
            </p:cNvSpPr>
            <p:nvPr/>
          </p:nvSpPr>
          <p:spPr bwMode="auto">
            <a:xfrm>
              <a:off x="3584" y="1435"/>
              <a:ext cx="85" cy="686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109"/>
                </a:cxn>
                <a:cxn ang="0">
                  <a:pos x="15" y="109"/>
                </a:cxn>
                <a:cxn ang="0">
                  <a:pos x="15" y="218"/>
                </a:cxn>
                <a:cxn ang="0">
                  <a:pos x="9" y="218"/>
                </a:cxn>
                <a:cxn ang="0">
                  <a:pos x="9" y="320"/>
                </a:cxn>
                <a:cxn ang="0">
                  <a:pos x="4" y="320"/>
                </a:cxn>
                <a:cxn ang="0">
                  <a:pos x="4" y="457"/>
                </a:cxn>
                <a:cxn ang="0">
                  <a:pos x="0" y="457"/>
                </a:cxn>
                <a:cxn ang="0">
                  <a:pos x="0" y="685"/>
                </a:cxn>
                <a:cxn ang="0">
                  <a:pos x="46" y="685"/>
                </a:cxn>
                <a:cxn ang="0">
                  <a:pos x="84" y="455"/>
                </a:cxn>
                <a:cxn ang="0">
                  <a:pos x="84" y="320"/>
                </a:cxn>
                <a:cxn ang="0">
                  <a:pos x="80" y="320"/>
                </a:cxn>
                <a:cxn ang="0">
                  <a:pos x="80" y="218"/>
                </a:cxn>
                <a:cxn ang="0">
                  <a:pos x="74" y="218"/>
                </a:cxn>
                <a:cxn ang="0">
                  <a:pos x="74" y="109"/>
                </a:cxn>
                <a:cxn ang="0">
                  <a:pos x="68" y="109"/>
                </a:cxn>
                <a:cxn ang="0">
                  <a:pos x="68" y="0"/>
                </a:cxn>
                <a:cxn ang="0">
                  <a:pos x="22" y="0"/>
                </a:cxn>
              </a:cxnLst>
              <a:rect l="0" t="0" r="r" b="b"/>
              <a:pathLst>
                <a:path w="85" h="686">
                  <a:moveTo>
                    <a:pt x="22" y="0"/>
                  </a:moveTo>
                  <a:lnTo>
                    <a:pt x="22" y="109"/>
                  </a:lnTo>
                  <a:lnTo>
                    <a:pt x="15" y="109"/>
                  </a:lnTo>
                  <a:lnTo>
                    <a:pt x="15" y="218"/>
                  </a:lnTo>
                  <a:lnTo>
                    <a:pt x="9" y="218"/>
                  </a:lnTo>
                  <a:lnTo>
                    <a:pt x="9" y="320"/>
                  </a:lnTo>
                  <a:lnTo>
                    <a:pt x="4" y="320"/>
                  </a:lnTo>
                  <a:lnTo>
                    <a:pt x="4" y="457"/>
                  </a:lnTo>
                  <a:lnTo>
                    <a:pt x="0" y="457"/>
                  </a:lnTo>
                  <a:lnTo>
                    <a:pt x="0" y="685"/>
                  </a:lnTo>
                  <a:lnTo>
                    <a:pt x="46" y="685"/>
                  </a:lnTo>
                  <a:lnTo>
                    <a:pt x="84" y="455"/>
                  </a:lnTo>
                  <a:lnTo>
                    <a:pt x="84" y="320"/>
                  </a:lnTo>
                  <a:lnTo>
                    <a:pt x="80" y="320"/>
                  </a:lnTo>
                  <a:lnTo>
                    <a:pt x="80" y="218"/>
                  </a:lnTo>
                  <a:lnTo>
                    <a:pt x="74" y="218"/>
                  </a:lnTo>
                  <a:lnTo>
                    <a:pt x="74" y="109"/>
                  </a:lnTo>
                  <a:lnTo>
                    <a:pt x="68" y="109"/>
                  </a:lnTo>
                  <a:lnTo>
                    <a:pt x="68" y="0"/>
                  </a:lnTo>
                  <a:lnTo>
                    <a:pt x="22" y="0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ectangle 1544"/>
            <p:cNvSpPr>
              <a:spLocks noChangeArrowheads="1"/>
            </p:cNvSpPr>
            <p:nvPr/>
          </p:nvSpPr>
          <p:spPr bwMode="auto">
            <a:xfrm>
              <a:off x="3731" y="1776"/>
              <a:ext cx="118" cy="153"/>
            </a:xfrm>
            <a:prstGeom prst="rect">
              <a:avLst/>
            </a:prstGeom>
            <a:solidFill>
              <a:srgbClr val="CECEC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1545"/>
            <p:cNvSpPr>
              <a:spLocks/>
            </p:cNvSpPr>
            <p:nvPr/>
          </p:nvSpPr>
          <p:spPr bwMode="auto">
            <a:xfrm>
              <a:off x="3789" y="1752"/>
              <a:ext cx="176" cy="61"/>
            </a:xfrm>
            <a:custGeom>
              <a:avLst/>
              <a:gdLst/>
              <a:ahLst/>
              <a:cxnLst>
                <a:cxn ang="0">
                  <a:pos x="132" y="60"/>
                </a:cxn>
                <a:cxn ang="0">
                  <a:pos x="175" y="0"/>
                </a:cxn>
                <a:cxn ang="0">
                  <a:pos x="0" y="0"/>
                </a:cxn>
                <a:cxn ang="0">
                  <a:pos x="44" y="60"/>
                </a:cxn>
                <a:cxn ang="0">
                  <a:pos x="132" y="60"/>
                </a:cxn>
              </a:cxnLst>
              <a:rect l="0" t="0" r="r" b="b"/>
              <a:pathLst>
                <a:path w="176" h="61">
                  <a:moveTo>
                    <a:pt x="132" y="60"/>
                  </a:moveTo>
                  <a:lnTo>
                    <a:pt x="175" y="0"/>
                  </a:lnTo>
                  <a:lnTo>
                    <a:pt x="0" y="0"/>
                  </a:lnTo>
                  <a:lnTo>
                    <a:pt x="44" y="60"/>
                  </a:lnTo>
                  <a:lnTo>
                    <a:pt x="132" y="60"/>
                  </a:lnTo>
                </a:path>
              </a:pathLst>
            </a:custGeom>
            <a:solidFill>
              <a:srgbClr val="1A825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546"/>
            <p:cNvSpPr>
              <a:spLocks noChangeArrowheads="1"/>
            </p:cNvSpPr>
            <p:nvPr/>
          </p:nvSpPr>
          <p:spPr bwMode="auto">
            <a:xfrm>
              <a:off x="3806" y="1745"/>
              <a:ext cx="137" cy="15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1547"/>
            <p:cNvSpPr>
              <a:spLocks noChangeArrowheads="1"/>
            </p:cNvSpPr>
            <p:nvPr/>
          </p:nvSpPr>
          <p:spPr bwMode="auto">
            <a:xfrm>
              <a:off x="3806" y="1989"/>
              <a:ext cx="137" cy="157"/>
            </a:xfrm>
            <a:prstGeom prst="ellipse">
              <a:avLst/>
            </a:prstGeom>
            <a:solidFill>
              <a:srgbClr val="1A825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548"/>
            <p:cNvSpPr>
              <a:spLocks noChangeArrowheads="1"/>
            </p:cNvSpPr>
            <p:nvPr/>
          </p:nvSpPr>
          <p:spPr bwMode="auto">
            <a:xfrm>
              <a:off x="3806" y="1826"/>
              <a:ext cx="137" cy="239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1549"/>
            <p:cNvSpPr>
              <a:spLocks/>
            </p:cNvSpPr>
            <p:nvPr/>
          </p:nvSpPr>
          <p:spPr bwMode="auto">
            <a:xfrm>
              <a:off x="3992" y="1465"/>
              <a:ext cx="84" cy="687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2" y="109"/>
                </a:cxn>
                <a:cxn ang="0">
                  <a:pos x="15" y="109"/>
                </a:cxn>
                <a:cxn ang="0">
                  <a:pos x="15" y="218"/>
                </a:cxn>
                <a:cxn ang="0">
                  <a:pos x="8" y="218"/>
                </a:cxn>
                <a:cxn ang="0">
                  <a:pos x="8" y="321"/>
                </a:cxn>
                <a:cxn ang="0">
                  <a:pos x="4" y="321"/>
                </a:cxn>
                <a:cxn ang="0">
                  <a:pos x="4" y="458"/>
                </a:cxn>
                <a:cxn ang="0">
                  <a:pos x="0" y="458"/>
                </a:cxn>
                <a:cxn ang="0">
                  <a:pos x="0" y="686"/>
                </a:cxn>
                <a:cxn ang="0">
                  <a:pos x="45" y="686"/>
                </a:cxn>
                <a:cxn ang="0">
                  <a:pos x="83" y="456"/>
                </a:cxn>
                <a:cxn ang="0">
                  <a:pos x="83" y="320"/>
                </a:cxn>
                <a:cxn ang="0">
                  <a:pos x="79" y="320"/>
                </a:cxn>
                <a:cxn ang="0">
                  <a:pos x="79" y="218"/>
                </a:cxn>
                <a:cxn ang="0">
                  <a:pos x="73" y="218"/>
                </a:cxn>
                <a:cxn ang="0">
                  <a:pos x="73" y="109"/>
                </a:cxn>
                <a:cxn ang="0">
                  <a:pos x="67" y="109"/>
                </a:cxn>
                <a:cxn ang="0">
                  <a:pos x="67" y="0"/>
                </a:cxn>
                <a:cxn ang="0">
                  <a:pos x="22" y="0"/>
                </a:cxn>
              </a:cxnLst>
              <a:rect l="0" t="0" r="r" b="b"/>
              <a:pathLst>
                <a:path w="84" h="687">
                  <a:moveTo>
                    <a:pt x="22" y="0"/>
                  </a:moveTo>
                  <a:lnTo>
                    <a:pt x="22" y="109"/>
                  </a:lnTo>
                  <a:lnTo>
                    <a:pt x="15" y="109"/>
                  </a:lnTo>
                  <a:lnTo>
                    <a:pt x="15" y="218"/>
                  </a:lnTo>
                  <a:lnTo>
                    <a:pt x="8" y="218"/>
                  </a:lnTo>
                  <a:lnTo>
                    <a:pt x="8" y="321"/>
                  </a:lnTo>
                  <a:lnTo>
                    <a:pt x="4" y="321"/>
                  </a:lnTo>
                  <a:lnTo>
                    <a:pt x="4" y="458"/>
                  </a:lnTo>
                  <a:lnTo>
                    <a:pt x="0" y="458"/>
                  </a:lnTo>
                  <a:lnTo>
                    <a:pt x="0" y="686"/>
                  </a:lnTo>
                  <a:lnTo>
                    <a:pt x="45" y="686"/>
                  </a:lnTo>
                  <a:lnTo>
                    <a:pt x="83" y="456"/>
                  </a:lnTo>
                  <a:lnTo>
                    <a:pt x="83" y="320"/>
                  </a:lnTo>
                  <a:lnTo>
                    <a:pt x="79" y="320"/>
                  </a:lnTo>
                  <a:lnTo>
                    <a:pt x="79" y="218"/>
                  </a:lnTo>
                  <a:lnTo>
                    <a:pt x="73" y="218"/>
                  </a:lnTo>
                  <a:lnTo>
                    <a:pt x="73" y="109"/>
                  </a:lnTo>
                  <a:lnTo>
                    <a:pt x="67" y="109"/>
                  </a:lnTo>
                  <a:lnTo>
                    <a:pt x="67" y="0"/>
                  </a:lnTo>
                  <a:lnTo>
                    <a:pt x="22" y="0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550"/>
            <p:cNvSpPr>
              <a:spLocks noChangeArrowheads="1"/>
            </p:cNvSpPr>
            <p:nvPr/>
          </p:nvSpPr>
          <p:spPr bwMode="auto">
            <a:xfrm>
              <a:off x="3796" y="1981"/>
              <a:ext cx="356" cy="184"/>
            </a:xfrm>
            <a:prstGeom prst="rect">
              <a:avLst/>
            </a:prstGeom>
            <a:solidFill>
              <a:srgbClr val="B3B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1551"/>
            <p:cNvSpPr>
              <a:spLocks/>
            </p:cNvSpPr>
            <p:nvPr/>
          </p:nvSpPr>
          <p:spPr bwMode="auto">
            <a:xfrm>
              <a:off x="3617" y="1726"/>
              <a:ext cx="178" cy="60"/>
            </a:xfrm>
            <a:custGeom>
              <a:avLst/>
              <a:gdLst/>
              <a:ahLst/>
              <a:cxnLst>
                <a:cxn ang="0">
                  <a:pos x="138" y="59"/>
                </a:cxn>
                <a:cxn ang="0">
                  <a:pos x="177" y="0"/>
                </a:cxn>
                <a:cxn ang="0">
                  <a:pos x="0" y="0"/>
                </a:cxn>
                <a:cxn ang="0">
                  <a:pos x="39" y="59"/>
                </a:cxn>
                <a:cxn ang="0">
                  <a:pos x="138" y="59"/>
                </a:cxn>
              </a:cxnLst>
              <a:rect l="0" t="0" r="r" b="b"/>
              <a:pathLst>
                <a:path w="178" h="60">
                  <a:moveTo>
                    <a:pt x="138" y="59"/>
                  </a:moveTo>
                  <a:lnTo>
                    <a:pt x="177" y="0"/>
                  </a:lnTo>
                  <a:lnTo>
                    <a:pt x="0" y="0"/>
                  </a:lnTo>
                  <a:lnTo>
                    <a:pt x="39" y="59"/>
                  </a:lnTo>
                  <a:lnTo>
                    <a:pt x="138" y="59"/>
                  </a:lnTo>
                </a:path>
              </a:pathLst>
            </a:custGeom>
            <a:solidFill>
              <a:srgbClr val="1A825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Oval 1552"/>
            <p:cNvSpPr>
              <a:spLocks noChangeArrowheads="1"/>
            </p:cNvSpPr>
            <p:nvPr/>
          </p:nvSpPr>
          <p:spPr bwMode="auto">
            <a:xfrm>
              <a:off x="3636" y="1708"/>
              <a:ext cx="138" cy="171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553"/>
            <p:cNvSpPr>
              <a:spLocks noChangeArrowheads="1"/>
            </p:cNvSpPr>
            <p:nvPr/>
          </p:nvSpPr>
          <p:spPr bwMode="auto">
            <a:xfrm>
              <a:off x="3636" y="1976"/>
              <a:ext cx="138" cy="171"/>
            </a:xfrm>
            <a:prstGeom prst="ellipse">
              <a:avLst/>
            </a:prstGeom>
            <a:solidFill>
              <a:srgbClr val="1A825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554"/>
            <p:cNvSpPr>
              <a:spLocks noChangeArrowheads="1"/>
            </p:cNvSpPr>
            <p:nvPr/>
          </p:nvSpPr>
          <p:spPr bwMode="auto">
            <a:xfrm>
              <a:off x="3636" y="1797"/>
              <a:ext cx="138" cy="26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555"/>
            <p:cNvSpPr>
              <a:spLocks noChangeArrowheads="1"/>
            </p:cNvSpPr>
            <p:nvPr/>
          </p:nvSpPr>
          <p:spPr bwMode="auto">
            <a:xfrm>
              <a:off x="3999" y="2010"/>
              <a:ext cx="78" cy="119"/>
            </a:xfrm>
            <a:prstGeom prst="rect">
              <a:avLst/>
            </a:prstGeom>
            <a:solidFill>
              <a:srgbClr val="CECEC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1556"/>
            <p:cNvSpPr>
              <a:spLocks noChangeArrowheads="1"/>
            </p:cNvSpPr>
            <p:nvPr/>
          </p:nvSpPr>
          <p:spPr bwMode="auto">
            <a:xfrm>
              <a:off x="3636" y="2006"/>
              <a:ext cx="167" cy="141"/>
            </a:xfrm>
            <a:prstGeom prst="ellipse">
              <a:avLst/>
            </a:prstGeom>
            <a:solidFill>
              <a:srgbClr val="1A825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1557"/>
            <p:cNvSpPr>
              <a:spLocks/>
            </p:cNvSpPr>
            <p:nvPr/>
          </p:nvSpPr>
          <p:spPr bwMode="auto">
            <a:xfrm>
              <a:off x="4159" y="1516"/>
              <a:ext cx="72" cy="63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7" y="101"/>
                </a:cxn>
                <a:cxn ang="0">
                  <a:pos x="12" y="101"/>
                </a:cxn>
                <a:cxn ang="0">
                  <a:pos x="12" y="202"/>
                </a:cxn>
                <a:cxn ang="0">
                  <a:pos x="7" y="202"/>
                </a:cxn>
                <a:cxn ang="0">
                  <a:pos x="7" y="297"/>
                </a:cxn>
                <a:cxn ang="0">
                  <a:pos x="3" y="297"/>
                </a:cxn>
                <a:cxn ang="0">
                  <a:pos x="3" y="424"/>
                </a:cxn>
                <a:cxn ang="0">
                  <a:pos x="0" y="424"/>
                </a:cxn>
                <a:cxn ang="0">
                  <a:pos x="0" y="635"/>
                </a:cxn>
                <a:cxn ang="0">
                  <a:pos x="71" y="635"/>
                </a:cxn>
                <a:cxn ang="0">
                  <a:pos x="71" y="424"/>
                </a:cxn>
                <a:cxn ang="0">
                  <a:pos x="68" y="424"/>
                </a:cxn>
                <a:cxn ang="0">
                  <a:pos x="67" y="297"/>
                </a:cxn>
                <a:cxn ang="0">
                  <a:pos x="64" y="297"/>
                </a:cxn>
                <a:cxn ang="0">
                  <a:pos x="64" y="202"/>
                </a:cxn>
                <a:cxn ang="0">
                  <a:pos x="59" y="202"/>
                </a:cxn>
                <a:cxn ang="0">
                  <a:pos x="59" y="101"/>
                </a:cxn>
                <a:cxn ang="0">
                  <a:pos x="54" y="101"/>
                </a:cxn>
                <a:cxn ang="0">
                  <a:pos x="54" y="0"/>
                </a:cxn>
                <a:cxn ang="0">
                  <a:pos x="17" y="0"/>
                </a:cxn>
              </a:cxnLst>
              <a:rect l="0" t="0" r="r" b="b"/>
              <a:pathLst>
                <a:path w="72" h="636">
                  <a:moveTo>
                    <a:pt x="17" y="0"/>
                  </a:moveTo>
                  <a:lnTo>
                    <a:pt x="17" y="101"/>
                  </a:lnTo>
                  <a:lnTo>
                    <a:pt x="12" y="101"/>
                  </a:lnTo>
                  <a:lnTo>
                    <a:pt x="12" y="202"/>
                  </a:lnTo>
                  <a:lnTo>
                    <a:pt x="7" y="202"/>
                  </a:lnTo>
                  <a:lnTo>
                    <a:pt x="7" y="297"/>
                  </a:lnTo>
                  <a:lnTo>
                    <a:pt x="3" y="297"/>
                  </a:lnTo>
                  <a:lnTo>
                    <a:pt x="3" y="424"/>
                  </a:lnTo>
                  <a:lnTo>
                    <a:pt x="0" y="424"/>
                  </a:lnTo>
                  <a:lnTo>
                    <a:pt x="0" y="635"/>
                  </a:lnTo>
                  <a:lnTo>
                    <a:pt x="71" y="635"/>
                  </a:lnTo>
                  <a:lnTo>
                    <a:pt x="71" y="424"/>
                  </a:lnTo>
                  <a:lnTo>
                    <a:pt x="68" y="424"/>
                  </a:lnTo>
                  <a:lnTo>
                    <a:pt x="67" y="297"/>
                  </a:lnTo>
                  <a:lnTo>
                    <a:pt x="64" y="297"/>
                  </a:lnTo>
                  <a:lnTo>
                    <a:pt x="64" y="202"/>
                  </a:lnTo>
                  <a:lnTo>
                    <a:pt x="59" y="202"/>
                  </a:lnTo>
                  <a:lnTo>
                    <a:pt x="59" y="101"/>
                  </a:lnTo>
                  <a:lnTo>
                    <a:pt x="54" y="101"/>
                  </a:lnTo>
                  <a:lnTo>
                    <a:pt x="54" y="0"/>
                  </a:lnTo>
                  <a:lnTo>
                    <a:pt x="17" y="0"/>
                  </a:lnTo>
                </a:path>
              </a:pathLst>
            </a:custGeom>
            <a:solidFill>
              <a:schemeClr val="bg2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1558"/>
            <p:cNvSpPr>
              <a:spLocks noChangeArrowheads="1"/>
            </p:cNvSpPr>
            <p:nvPr/>
          </p:nvSpPr>
          <p:spPr bwMode="auto">
            <a:xfrm>
              <a:off x="4263" y="1790"/>
              <a:ext cx="62" cy="32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Rectangle 1559"/>
            <p:cNvSpPr>
              <a:spLocks noChangeArrowheads="1"/>
            </p:cNvSpPr>
            <p:nvPr/>
          </p:nvSpPr>
          <p:spPr bwMode="auto">
            <a:xfrm>
              <a:off x="4243" y="1832"/>
              <a:ext cx="104" cy="149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1560"/>
            <p:cNvSpPr>
              <a:spLocks noChangeArrowheads="1"/>
            </p:cNvSpPr>
            <p:nvPr/>
          </p:nvSpPr>
          <p:spPr bwMode="auto">
            <a:xfrm>
              <a:off x="4104" y="1997"/>
              <a:ext cx="354" cy="184"/>
            </a:xfrm>
            <a:prstGeom prst="rect">
              <a:avLst/>
            </a:prstGeom>
            <a:solidFill>
              <a:srgbClr val="B3B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1561"/>
            <p:cNvSpPr>
              <a:spLocks noChangeArrowheads="1"/>
            </p:cNvSpPr>
            <p:nvPr/>
          </p:nvSpPr>
          <p:spPr bwMode="auto">
            <a:xfrm>
              <a:off x="4161" y="2028"/>
              <a:ext cx="66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1562"/>
            <p:cNvSpPr>
              <a:spLocks noChangeArrowheads="1"/>
            </p:cNvSpPr>
            <p:nvPr/>
          </p:nvSpPr>
          <p:spPr bwMode="auto">
            <a:xfrm>
              <a:off x="4293" y="2028"/>
              <a:ext cx="65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Rectangle 1563"/>
            <p:cNvSpPr>
              <a:spLocks noChangeArrowheads="1"/>
            </p:cNvSpPr>
            <p:nvPr/>
          </p:nvSpPr>
          <p:spPr bwMode="auto">
            <a:xfrm>
              <a:off x="3546" y="1991"/>
              <a:ext cx="356" cy="184"/>
            </a:xfrm>
            <a:prstGeom prst="rect">
              <a:avLst/>
            </a:prstGeom>
            <a:solidFill>
              <a:srgbClr val="B3B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Rectangle 1564"/>
            <p:cNvSpPr>
              <a:spLocks noChangeArrowheads="1"/>
            </p:cNvSpPr>
            <p:nvPr/>
          </p:nvSpPr>
          <p:spPr bwMode="auto">
            <a:xfrm>
              <a:off x="3785" y="2022"/>
              <a:ext cx="79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Rectangle 1565"/>
            <p:cNvSpPr>
              <a:spLocks noChangeArrowheads="1"/>
            </p:cNvSpPr>
            <p:nvPr/>
          </p:nvSpPr>
          <p:spPr bwMode="auto">
            <a:xfrm>
              <a:off x="3675" y="2022"/>
              <a:ext cx="79" cy="11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1566"/>
            <p:cNvSpPr>
              <a:spLocks noChangeShapeType="1"/>
            </p:cNvSpPr>
            <p:nvPr/>
          </p:nvSpPr>
          <p:spPr bwMode="auto">
            <a:xfrm flipH="1">
              <a:off x="3998" y="1525"/>
              <a:ext cx="4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1567"/>
            <p:cNvSpPr>
              <a:spLocks noChangeShapeType="1"/>
            </p:cNvSpPr>
            <p:nvPr/>
          </p:nvSpPr>
          <p:spPr bwMode="auto">
            <a:xfrm flipH="1">
              <a:off x="3991" y="1591"/>
              <a:ext cx="50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1568"/>
            <p:cNvSpPr>
              <a:spLocks noChangeShapeType="1"/>
            </p:cNvSpPr>
            <p:nvPr/>
          </p:nvSpPr>
          <p:spPr bwMode="auto">
            <a:xfrm flipH="1">
              <a:off x="3974" y="1725"/>
              <a:ext cx="76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1569"/>
            <p:cNvSpPr>
              <a:spLocks noChangeShapeType="1"/>
            </p:cNvSpPr>
            <p:nvPr/>
          </p:nvSpPr>
          <p:spPr bwMode="auto">
            <a:xfrm>
              <a:off x="4203" y="1759"/>
              <a:ext cx="37" cy="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1570"/>
            <p:cNvSpPr>
              <a:spLocks noChangeShapeType="1"/>
            </p:cNvSpPr>
            <p:nvPr/>
          </p:nvSpPr>
          <p:spPr bwMode="auto">
            <a:xfrm flipH="1">
              <a:off x="3985" y="1680"/>
              <a:ext cx="5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1571"/>
            <p:cNvSpPr>
              <a:spLocks noChangeShapeType="1"/>
            </p:cNvSpPr>
            <p:nvPr/>
          </p:nvSpPr>
          <p:spPr bwMode="auto">
            <a:xfrm flipH="1">
              <a:off x="3975" y="1684"/>
              <a:ext cx="18" cy="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1572"/>
            <p:cNvSpPr>
              <a:spLocks noChangeShapeType="1"/>
            </p:cNvSpPr>
            <p:nvPr/>
          </p:nvSpPr>
          <p:spPr bwMode="auto">
            <a:xfrm flipV="1">
              <a:off x="4197" y="1495"/>
              <a:ext cx="0" cy="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1573"/>
            <p:cNvSpPr>
              <a:spLocks noChangeShapeType="1"/>
            </p:cNvSpPr>
            <p:nvPr/>
          </p:nvSpPr>
          <p:spPr bwMode="auto">
            <a:xfrm>
              <a:off x="4201" y="1501"/>
              <a:ext cx="2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1574"/>
            <p:cNvSpPr>
              <a:spLocks noChangeShapeType="1"/>
            </p:cNvSpPr>
            <p:nvPr/>
          </p:nvSpPr>
          <p:spPr bwMode="auto">
            <a:xfrm flipH="1">
              <a:off x="3985" y="1634"/>
              <a:ext cx="56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1575"/>
            <p:cNvSpPr>
              <a:spLocks noChangeShapeType="1"/>
            </p:cNvSpPr>
            <p:nvPr/>
          </p:nvSpPr>
          <p:spPr bwMode="auto">
            <a:xfrm flipV="1">
              <a:off x="4033" y="1448"/>
              <a:ext cx="0" cy="2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1576"/>
            <p:cNvSpPr>
              <a:spLocks noChangeShapeType="1"/>
            </p:cNvSpPr>
            <p:nvPr/>
          </p:nvSpPr>
          <p:spPr bwMode="auto">
            <a:xfrm flipH="1">
              <a:off x="3999" y="1452"/>
              <a:ext cx="46" cy="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1577"/>
            <p:cNvSpPr>
              <a:spLocks noChangeShapeType="1"/>
            </p:cNvSpPr>
            <p:nvPr/>
          </p:nvSpPr>
          <p:spPr bwMode="auto">
            <a:xfrm flipH="1">
              <a:off x="3999" y="1459"/>
              <a:ext cx="12" cy="10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578"/>
            <p:cNvSpPr>
              <a:spLocks noChangeShapeType="1"/>
            </p:cNvSpPr>
            <p:nvPr/>
          </p:nvSpPr>
          <p:spPr bwMode="auto">
            <a:xfrm flipH="1">
              <a:off x="3989" y="1562"/>
              <a:ext cx="17" cy="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579"/>
            <p:cNvSpPr>
              <a:spLocks noChangeShapeType="1"/>
            </p:cNvSpPr>
            <p:nvPr/>
          </p:nvSpPr>
          <p:spPr bwMode="auto">
            <a:xfrm flipH="1">
              <a:off x="3985" y="1581"/>
              <a:ext cx="14" cy="1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580"/>
            <p:cNvSpPr>
              <a:spLocks noChangeShapeType="1"/>
            </p:cNvSpPr>
            <p:nvPr/>
          </p:nvSpPr>
          <p:spPr bwMode="auto">
            <a:xfrm flipH="1">
              <a:off x="3973" y="1738"/>
              <a:ext cx="11" cy="22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1581"/>
            <p:cNvSpPr>
              <a:spLocks noChangeShapeType="1"/>
            </p:cNvSpPr>
            <p:nvPr/>
          </p:nvSpPr>
          <p:spPr bwMode="auto">
            <a:xfrm>
              <a:off x="4198" y="1563"/>
              <a:ext cx="34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1582"/>
            <p:cNvSpPr>
              <a:spLocks noChangeShapeType="1"/>
            </p:cNvSpPr>
            <p:nvPr/>
          </p:nvSpPr>
          <p:spPr bwMode="auto">
            <a:xfrm>
              <a:off x="4201" y="1654"/>
              <a:ext cx="33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1583"/>
            <p:cNvSpPr>
              <a:spLocks noChangeShapeType="1"/>
            </p:cNvSpPr>
            <p:nvPr/>
          </p:nvSpPr>
          <p:spPr bwMode="auto">
            <a:xfrm flipH="1">
              <a:off x="3581" y="1572"/>
              <a:ext cx="61" cy="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1584"/>
            <p:cNvSpPr>
              <a:spLocks noChangeShapeType="1"/>
            </p:cNvSpPr>
            <p:nvPr/>
          </p:nvSpPr>
          <p:spPr bwMode="auto">
            <a:xfrm flipV="1">
              <a:off x="3578" y="1679"/>
              <a:ext cx="53" cy="1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1585"/>
            <p:cNvSpPr>
              <a:spLocks noChangeArrowheads="1"/>
            </p:cNvSpPr>
            <p:nvPr/>
          </p:nvSpPr>
          <p:spPr bwMode="auto">
            <a:xfrm>
              <a:off x="3968" y="1891"/>
              <a:ext cx="113" cy="68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Rectangle 1586"/>
            <p:cNvSpPr>
              <a:spLocks noChangeArrowheads="1"/>
            </p:cNvSpPr>
            <p:nvPr/>
          </p:nvSpPr>
          <p:spPr bwMode="auto">
            <a:xfrm>
              <a:off x="3775" y="1959"/>
              <a:ext cx="382" cy="22"/>
            </a:xfrm>
            <a:prstGeom prst="rect">
              <a:avLst/>
            </a:prstGeom>
            <a:solidFill>
              <a:srgbClr val="CECEC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Rectangle 1587"/>
            <p:cNvSpPr>
              <a:spLocks noChangeArrowheads="1"/>
            </p:cNvSpPr>
            <p:nvPr/>
          </p:nvSpPr>
          <p:spPr bwMode="auto">
            <a:xfrm>
              <a:off x="3731" y="1914"/>
              <a:ext cx="112" cy="67"/>
            </a:xfrm>
            <a:prstGeom prst="rect">
              <a:avLst/>
            </a:prstGeom>
            <a:solidFill>
              <a:schemeClr val="hlink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Rectangle 1588"/>
            <p:cNvSpPr>
              <a:spLocks noChangeArrowheads="1"/>
            </p:cNvSpPr>
            <p:nvPr/>
          </p:nvSpPr>
          <p:spPr bwMode="auto">
            <a:xfrm>
              <a:off x="3531" y="1969"/>
              <a:ext cx="382" cy="2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1589"/>
            <p:cNvSpPr>
              <a:spLocks noChangeArrowheads="1"/>
            </p:cNvSpPr>
            <p:nvPr/>
          </p:nvSpPr>
          <p:spPr bwMode="auto">
            <a:xfrm>
              <a:off x="4090" y="1975"/>
              <a:ext cx="381" cy="23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1590"/>
            <p:cNvSpPr>
              <a:spLocks noChangeShapeType="1"/>
            </p:cNvSpPr>
            <p:nvPr/>
          </p:nvSpPr>
          <p:spPr bwMode="auto">
            <a:xfrm flipH="1" flipV="1">
              <a:off x="3625" y="1417"/>
              <a:ext cx="9" cy="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1591"/>
            <p:cNvSpPr>
              <a:spLocks noChangeShapeType="1"/>
            </p:cNvSpPr>
            <p:nvPr/>
          </p:nvSpPr>
          <p:spPr bwMode="auto">
            <a:xfrm flipH="1">
              <a:off x="3597" y="1421"/>
              <a:ext cx="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1592"/>
            <p:cNvSpPr>
              <a:spLocks noChangeShapeType="1"/>
            </p:cNvSpPr>
            <p:nvPr/>
          </p:nvSpPr>
          <p:spPr bwMode="auto">
            <a:xfrm flipH="1">
              <a:off x="3584" y="1425"/>
              <a:ext cx="20" cy="1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1593"/>
            <p:cNvSpPr>
              <a:spLocks noChangeShapeType="1"/>
            </p:cNvSpPr>
            <p:nvPr/>
          </p:nvSpPr>
          <p:spPr bwMode="auto">
            <a:xfrm flipH="1">
              <a:off x="3570" y="1580"/>
              <a:ext cx="19" cy="10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1594"/>
            <p:cNvSpPr>
              <a:spLocks noChangeShapeType="1"/>
            </p:cNvSpPr>
            <p:nvPr/>
          </p:nvSpPr>
          <p:spPr bwMode="auto">
            <a:xfrm>
              <a:off x="3574" y="1691"/>
              <a:ext cx="0" cy="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Line 1595"/>
            <p:cNvSpPr>
              <a:spLocks noChangeShapeType="1"/>
            </p:cNvSpPr>
            <p:nvPr/>
          </p:nvSpPr>
          <p:spPr bwMode="auto">
            <a:xfrm flipH="1">
              <a:off x="3560" y="1743"/>
              <a:ext cx="18" cy="2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1596"/>
            <p:cNvSpPr>
              <a:spLocks noChangeShapeType="1"/>
            </p:cNvSpPr>
            <p:nvPr/>
          </p:nvSpPr>
          <p:spPr bwMode="auto">
            <a:xfrm flipV="1">
              <a:off x="3595" y="1495"/>
              <a:ext cx="37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1597"/>
            <p:cNvSpPr>
              <a:spLocks noChangeShapeType="1"/>
            </p:cNvSpPr>
            <p:nvPr/>
          </p:nvSpPr>
          <p:spPr bwMode="auto">
            <a:xfrm flipV="1">
              <a:off x="3583" y="1620"/>
              <a:ext cx="49" cy="1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Line 1598"/>
            <p:cNvSpPr>
              <a:spLocks noChangeShapeType="1"/>
            </p:cNvSpPr>
            <p:nvPr/>
          </p:nvSpPr>
          <p:spPr bwMode="auto">
            <a:xfrm flipV="1">
              <a:off x="3578" y="1746"/>
              <a:ext cx="49" cy="1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1599"/>
            <p:cNvSpPr>
              <a:spLocks noChangeShapeType="1"/>
            </p:cNvSpPr>
            <p:nvPr/>
          </p:nvSpPr>
          <p:spPr bwMode="auto">
            <a:xfrm>
              <a:off x="4203" y="1605"/>
              <a:ext cx="3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1600"/>
            <p:cNvSpPr>
              <a:spLocks noChangeShapeType="1"/>
            </p:cNvSpPr>
            <p:nvPr/>
          </p:nvSpPr>
          <p:spPr bwMode="auto">
            <a:xfrm>
              <a:off x="4205" y="1711"/>
              <a:ext cx="3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0" name="Picture 8" descr="russia-map-outli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886200"/>
            <a:ext cx="2057400" cy="1371600"/>
          </a:xfrm>
          <a:prstGeom prst="rect">
            <a:avLst/>
          </a:prstGeom>
          <a:noFill/>
        </p:spPr>
      </p:pic>
      <p:pic>
        <p:nvPicPr>
          <p:cNvPr id="71" name="Content Placeholder 3" descr="Dogsled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943600" y="2362200"/>
            <a:ext cx="2590800" cy="1981200"/>
          </a:xfrm>
        </p:spPr>
      </p:pic>
      <p:cxnSp>
        <p:nvCxnSpPr>
          <p:cNvPr id="74" name="Straight Arrow Connector 73"/>
          <p:cNvCxnSpPr/>
          <p:nvPr/>
        </p:nvCxnSpPr>
        <p:spPr>
          <a:xfrm>
            <a:off x="2133600" y="1905000"/>
            <a:ext cx="9144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1" descr="Truck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9000" y="4495800"/>
            <a:ext cx="1828800" cy="1524000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1066800" y="465986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Russia</a:t>
            </a: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4800600" y="2362200"/>
            <a:ext cx="838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/>
          <p:nvPr/>
        </p:nvCxnSpPr>
        <p:spPr>
          <a:xfrm rot="10800000" flipV="1">
            <a:off x="5410200" y="4724400"/>
            <a:ext cx="838200" cy="381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/>
          <p:nvPr/>
        </p:nvCxnSpPr>
        <p:spPr>
          <a:xfrm rot="10800000">
            <a:off x="2438400" y="4419600"/>
            <a:ext cx="838200" cy="609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4" name="TextBox 3"/>
          <p:cNvSpPr txBox="1"/>
          <p:nvPr/>
        </p:nvSpPr>
        <p:spPr>
          <a:xfrm rot="20425644">
            <a:off x="700061" y="2145268"/>
            <a:ext cx="32926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/>
              <a:t>Vendors</a:t>
            </a:r>
          </a:p>
        </p:txBody>
      </p:sp>
      <p:sp>
        <p:nvSpPr>
          <p:cNvPr id="5" name="TextBox 4"/>
          <p:cNvSpPr txBox="1"/>
          <p:nvPr/>
        </p:nvSpPr>
        <p:spPr>
          <a:xfrm rot="1163192">
            <a:off x="5562600" y="2118137"/>
            <a:ext cx="24753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92D050"/>
                </a:solidFill>
              </a:rPr>
              <a:t>Partners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4600" y="38100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>
                <a:solidFill>
                  <a:srgbClr val="7030A0"/>
                </a:solidFill>
              </a:rPr>
              <a:t>Distributors</a:t>
            </a:r>
          </a:p>
        </p:txBody>
      </p:sp>
      <p:sp>
        <p:nvSpPr>
          <p:cNvPr id="7" name="TextBox 6"/>
          <p:cNvSpPr txBox="1"/>
          <p:nvPr/>
        </p:nvSpPr>
        <p:spPr>
          <a:xfrm rot="1811080">
            <a:off x="5867400" y="4650816"/>
            <a:ext cx="2323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>
                <a:solidFill>
                  <a:srgbClr val="FF0000"/>
                </a:solidFill>
              </a:rPr>
              <a:t>Resellers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5250359"/>
            <a:ext cx="411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70C0"/>
                </a:solidFill>
              </a:rPr>
              <a:t>CUSTOMERS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Traditional Role of Distributors</a:t>
            </a:r>
            <a:endParaRPr lang="en-US" dirty="0"/>
          </a:p>
        </p:txBody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86762" cy="4519613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…Seen </a:t>
            </a:r>
            <a:r>
              <a:rPr lang="en-US" b="1" i="1" dirty="0"/>
              <a:t>as a means to do business in foreign </a:t>
            </a:r>
            <a:r>
              <a:rPr lang="en-US" b="1" i="1" dirty="0"/>
              <a:t>jurisdictions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/>
            <a:r>
              <a:rPr lang="en-US" dirty="0"/>
              <a:t>Importer of Record</a:t>
            </a:r>
            <a:br>
              <a:rPr lang="en-US" dirty="0"/>
            </a:br>
            <a:endParaRPr lang="en-US" dirty="0"/>
          </a:p>
          <a:p>
            <a:pPr marL="0" indent="0"/>
            <a:r>
              <a:rPr lang="en-US" dirty="0"/>
              <a:t>Logistical efficiencies</a:t>
            </a:r>
            <a:br>
              <a:rPr lang="en-US" dirty="0"/>
            </a:br>
            <a:endParaRPr lang="en-US" dirty="0"/>
          </a:p>
          <a:p>
            <a:pPr marL="0" indent="0"/>
            <a:r>
              <a:rPr lang="en-US" dirty="0"/>
              <a:t>Other tax </a:t>
            </a:r>
            <a:r>
              <a:rPr lang="en-US" dirty="0"/>
              <a:t>issues and considerations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Y_Handout">
  <a:themeElements>
    <a:clrScheme name="EY_Handout 1">
      <a:dk1>
        <a:srgbClr val="646464"/>
      </a:dk1>
      <a:lt1>
        <a:srgbClr val="FFFFFF"/>
      </a:lt1>
      <a:dk2>
        <a:srgbClr val="646464"/>
      </a:dk2>
      <a:lt2>
        <a:srgbClr val="808080"/>
      </a:lt2>
      <a:accent1>
        <a:srgbClr val="808080"/>
      </a:accent1>
      <a:accent2>
        <a:srgbClr val="FFD200"/>
      </a:accent2>
      <a:accent3>
        <a:srgbClr val="FFFFFF"/>
      </a:accent3>
      <a:accent4>
        <a:srgbClr val="545454"/>
      </a:accent4>
      <a:accent5>
        <a:srgbClr val="C0C0C0"/>
      </a:accent5>
      <a:accent6>
        <a:srgbClr val="E7BE00"/>
      </a:accent6>
      <a:hlink>
        <a:srgbClr val="808080"/>
      </a:hlink>
      <a:folHlink>
        <a:srgbClr val="C0C0C0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Y_Handout 1">
        <a:dk1>
          <a:srgbClr val="646464"/>
        </a:dk1>
        <a:lt1>
          <a:srgbClr val="FFFFFF"/>
        </a:lt1>
        <a:dk2>
          <a:srgbClr val="646464"/>
        </a:dk2>
        <a:lt2>
          <a:srgbClr val="808080"/>
        </a:lt2>
        <a:accent1>
          <a:srgbClr val="808080"/>
        </a:accent1>
        <a:accent2>
          <a:srgbClr val="FFD200"/>
        </a:accent2>
        <a:accent3>
          <a:srgbClr val="FFFFFF"/>
        </a:accent3>
        <a:accent4>
          <a:srgbClr val="545454"/>
        </a:accent4>
        <a:accent5>
          <a:srgbClr val="C0C0C0"/>
        </a:accent5>
        <a:accent6>
          <a:srgbClr val="E7BE00"/>
        </a:accent6>
        <a:hlink>
          <a:srgbClr val="808080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08080"/>
      </a:accent1>
      <a:accent2>
        <a:srgbClr val="FFD200"/>
      </a:accent2>
      <a:accent3>
        <a:srgbClr val="FFFFFF"/>
      </a:accent3>
      <a:accent4>
        <a:srgbClr val="000000"/>
      </a:accent4>
      <a:accent5>
        <a:srgbClr val="C0C0C0"/>
      </a:accent5>
      <a:accent6>
        <a:srgbClr val="E7BE00"/>
      </a:accent6>
      <a:hlink>
        <a:srgbClr val="808080"/>
      </a:hlink>
      <a:folHlink>
        <a:srgbClr val="C0C0C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1357</TotalTime>
  <Words>359</Words>
  <Application>Microsoft Office PowerPoint</Application>
  <PresentationFormat>On-screen Show (4:3)</PresentationFormat>
  <Paragraphs>90</Paragraphs>
  <Slides>16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EY_Handout</vt:lpstr>
      <vt:lpstr>Document</vt:lpstr>
      <vt:lpstr>Clip</vt:lpstr>
      <vt:lpstr>Microsoft ClipArt Gallery</vt:lpstr>
      <vt:lpstr>Where does our Responsibilities for Distributors stop?</vt:lpstr>
      <vt:lpstr>Slide 2</vt:lpstr>
      <vt:lpstr>Objectives</vt:lpstr>
      <vt:lpstr>Think about how our products move</vt:lpstr>
      <vt:lpstr>Simple movements</vt:lpstr>
      <vt:lpstr>What we think is simple</vt:lpstr>
      <vt:lpstr>What happened with the……</vt:lpstr>
      <vt:lpstr>Definitions</vt:lpstr>
      <vt:lpstr>Traditional Role of Distributors</vt:lpstr>
      <vt:lpstr>What’s gone wrong with this relationship?</vt:lpstr>
      <vt:lpstr>Case Study</vt:lpstr>
      <vt:lpstr>So, what now?</vt:lpstr>
      <vt:lpstr>Are there Lessons to be Learned?</vt:lpstr>
      <vt:lpstr>Existing Relationships?</vt:lpstr>
      <vt:lpstr>New Relationships?</vt:lpstr>
      <vt:lpstr>Slide 16</vt:lpstr>
    </vt:vector>
  </TitlesOfParts>
  <Company>Ernst &amp; Young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taxes, customs  and trade </dc:title>
  <dc:creator/>
  <cp:lastModifiedBy>Michael Heldebrand</cp:lastModifiedBy>
  <cp:revision>100</cp:revision>
  <dcterms:created xsi:type="dcterms:W3CDTF">2008-05-29T21:34:31Z</dcterms:created>
  <dcterms:modified xsi:type="dcterms:W3CDTF">2010-02-26T16:38:13Z</dcterms:modified>
</cp:coreProperties>
</file>