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315" r:id="rId2"/>
    <p:sldId id="424" r:id="rId3"/>
    <p:sldId id="425" r:id="rId4"/>
    <p:sldId id="414" r:id="rId5"/>
    <p:sldId id="416" r:id="rId6"/>
    <p:sldId id="422" r:id="rId7"/>
    <p:sldId id="431" r:id="rId8"/>
    <p:sldId id="432" r:id="rId9"/>
    <p:sldId id="428" r:id="rId10"/>
    <p:sldId id="426" r:id="rId11"/>
    <p:sldId id="429" r:id="rId12"/>
    <p:sldId id="430" r:id="rId13"/>
    <p:sldId id="435" r:id="rId14"/>
    <p:sldId id="434" r:id="rId15"/>
    <p:sldId id="433" r:id="rId16"/>
    <p:sldId id="436" r:id="rId17"/>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C26"/>
    <a:srgbClr val="E4E2D0"/>
    <a:srgbClr val="CED5C1"/>
    <a:srgbClr val="EEF3E7"/>
    <a:srgbClr val="FCFBF4"/>
    <a:srgbClr val="87999D"/>
    <a:srgbClr val="5A7389"/>
    <a:srgbClr val="FF9C2D"/>
    <a:srgbClr val="FFC73C"/>
    <a:srgbClr val="ABC7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p:scale>
          <a:sx n="80" d="100"/>
          <a:sy n="80" d="100"/>
        </p:scale>
        <p:origin x="-1068" y="1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DB5D8452-B85A-40E5-B431-756EB6E588F6}" type="datetimeFigureOut">
              <a:rPr lang="en-US" smtClean="0"/>
              <a:pPr/>
              <a:t>11/10/2013</a:t>
            </a:fld>
            <a:endParaRPr lang="en-US"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099E0BCC-81A8-40CA-BD67-AD9E90F8F463}" type="slidenum">
              <a:rPr lang="en-US" smtClean="0"/>
              <a:pPr/>
              <a:t>‹#›</a:t>
            </a:fld>
            <a:endParaRPr lang="en-US" dirty="0"/>
          </a:p>
        </p:txBody>
      </p:sp>
    </p:spTree>
    <p:extLst>
      <p:ext uri="{BB962C8B-B14F-4D97-AF65-F5344CB8AC3E}">
        <p14:creationId xmlns:p14="http://schemas.microsoft.com/office/powerpoint/2010/main" val="244856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0C2DD32-7733-4A82-B80D-782823606D7D}" type="slidenum">
              <a:rPr lang="en-US" smtClean="0"/>
              <a:pPr/>
              <a:t>1</a:t>
            </a:fld>
            <a:endParaRPr lang="en-US" dirty="0" smtClean="0"/>
          </a:p>
        </p:txBody>
      </p:sp>
      <p:sp>
        <p:nvSpPr>
          <p:cNvPr id="38915" name="Rectangle 2"/>
          <p:cNvSpPr>
            <a:spLocks noGrp="1" noRot="1" noChangeAspect="1" noChangeArrowheads="1" noTextEdit="1"/>
          </p:cNvSpPr>
          <p:nvPr>
            <p:ph type="sldImg"/>
          </p:nvPr>
        </p:nvSpPr>
        <p:spPr>
          <a:xfrm>
            <a:off x="920750" y="746125"/>
            <a:ext cx="4965700" cy="3725863"/>
          </a:xfrm>
          <a:ln/>
        </p:spPr>
      </p:sp>
      <p:sp>
        <p:nvSpPr>
          <p:cNvPr id="38916" name="Rectangle 3"/>
          <p:cNvSpPr>
            <a:spLocks noGrp="1" noChangeArrowheads="1"/>
          </p:cNvSpPr>
          <p:nvPr>
            <p:ph type="body" idx="1"/>
          </p:nvPr>
        </p:nvSpPr>
        <p:spPr>
          <a:noFill/>
          <a:ln/>
        </p:spPr>
        <p:txBody>
          <a:bodyPr/>
          <a:lstStyle/>
          <a:p>
            <a:pPr eaLnBrk="1" hangingPunct="1"/>
            <a:r>
              <a:rPr lang="en-GB"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32465EC-2ACF-45D5-B79C-80CF4ABC9C93}" type="slidenum">
              <a:rPr lang="en-US" smtClean="0"/>
              <a:pPr/>
              <a:t>2</a:t>
            </a:fld>
            <a:endParaRPr lang="en-US" smtClean="0"/>
          </a:p>
        </p:txBody>
      </p:sp>
      <p:sp>
        <p:nvSpPr>
          <p:cNvPr id="41987" name="Rectangle 2"/>
          <p:cNvSpPr>
            <a:spLocks noGrp="1" noRot="1" noChangeAspect="1" noChangeArrowheads="1" noTextEdit="1"/>
          </p:cNvSpPr>
          <p:nvPr>
            <p:ph type="sldImg"/>
          </p:nvPr>
        </p:nvSpPr>
        <p:spPr>
          <a:xfrm>
            <a:off x="920750" y="746125"/>
            <a:ext cx="4965700" cy="3725863"/>
          </a:xfrm>
          <a:ln/>
        </p:spPr>
      </p:sp>
      <p:sp>
        <p:nvSpPr>
          <p:cNvPr id="41988" name="Rectangle 3"/>
          <p:cNvSpPr>
            <a:spLocks noGrp="1" noChangeArrowheads="1"/>
          </p:cNvSpPr>
          <p:nvPr>
            <p:ph type="body" idx="1"/>
          </p:nvPr>
        </p:nvSpPr>
        <p:spPr>
          <a:xfrm>
            <a:off x="908991" y="4719461"/>
            <a:ext cx="4987632" cy="4474427"/>
          </a:xfrm>
          <a:noFill/>
          <a:ln/>
        </p:spPr>
        <p:txBody>
          <a:bodyPr>
            <a:normAutofit fontScale="85000" lnSpcReduction="10000"/>
          </a:bodyPr>
          <a:lstStyle/>
          <a:p>
            <a:pPr marL="0" indent="0" eaLnBrk="1" hangingPunct="1">
              <a:buFontTx/>
              <a:buNone/>
            </a:pPr>
            <a:r>
              <a:rPr lang="en-US" sz="2000" b="1" dirty="0" smtClean="0">
                <a:latin typeface="Tahoma" pitchFamily="34" charset="0"/>
              </a:rPr>
              <a:t>About</a:t>
            </a:r>
            <a:r>
              <a:rPr lang="en-US" sz="2000" b="1" baseline="0" dirty="0" smtClean="0">
                <a:latin typeface="Tahoma" pitchFamily="34" charset="0"/>
              </a:rPr>
              <a:t> Amber Road:</a:t>
            </a:r>
            <a:endParaRPr lang="en-US" sz="2000" b="1" dirty="0" smtClean="0">
              <a:latin typeface="Tahoma" pitchFamily="34" charset="0"/>
            </a:endParaRPr>
          </a:p>
          <a:p>
            <a:pPr marL="342900" indent="-342900" eaLnBrk="1" hangingPunct="1">
              <a:buFontTx/>
              <a:buChar char="-"/>
            </a:pPr>
            <a:r>
              <a:rPr lang="en-US" sz="2000" dirty="0" smtClean="0">
                <a:latin typeface="Tahoma" pitchFamily="34" charset="0"/>
              </a:rPr>
              <a:t>We are the leading provider</a:t>
            </a:r>
            <a:r>
              <a:rPr lang="en-US" sz="2000" baseline="0" dirty="0" smtClean="0">
                <a:latin typeface="Tahoma" pitchFamily="34" charset="0"/>
              </a:rPr>
              <a:t> of Global Trade Management software and services.  </a:t>
            </a:r>
          </a:p>
          <a:p>
            <a:pPr marL="342900" indent="-342900" eaLnBrk="1" hangingPunct="1">
              <a:buFontTx/>
              <a:buChar char="-"/>
            </a:pPr>
            <a:r>
              <a:rPr lang="en-US" sz="2000" baseline="0" dirty="0" smtClean="0">
                <a:latin typeface="Tahoma" pitchFamily="34" charset="0"/>
              </a:rPr>
              <a:t>We have solutions for all participants in global trade including importers, exporters and third party logistics providers.  Our solutions help these players to move goods across international borders in the most efficient, compliant and profitable way.  </a:t>
            </a:r>
          </a:p>
          <a:p>
            <a:pPr marL="342900" indent="-342900" eaLnBrk="1" hangingPunct="1">
              <a:buFontTx/>
              <a:buChar char="-"/>
            </a:pPr>
            <a:r>
              <a:rPr lang="en-US" sz="2000" dirty="0" smtClean="0">
                <a:latin typeface="Tahoma" pitchFamily="34" charset="0"/>
              </a:rPr>
              <a:t>We have over 500 enterprise class customers around the</a:t>
            </a:r>
            <a:r>
              <a:rPr lang="en-US" sz="2000" baseline="0" dirty="0" smtClean="0">
                <a:latin typeface="Tahoma" pitchFamily="34" charset="0"/>
              </a:rPr>
              <a:t> world, with users in 70 countries.</a:t>
            </a:r>
          </a:p>
          <a:p>
            <a:pPr marL="342900" indent="-342900" eaLnBrk="1" hangingPunct="1">
              <a:buFontTx/>
              <a:buChar char="-"/>
            </a:pPr>
            <a:r>
              <a:rPr lang="en-US" sz="2000" baseline="0" dirty="0" smtClean="0">
                <a:latin typeface="Tahoma" pitchFamily="34" charset="0"/>
              </a:rPr>
              <a:t>We also have over 450 employees, spread across the U.S., Europe and India.</a:t>
            </a:r>
          </a:p>
          <a:p>
            <a:pPr marL="342900" indent="-342900" eaLnBrk="1" hangingPunct="1">
              <a:buFontTx/>
              <a:buChar char="-"/>
            </a:pPr>
            <a:r>
              <a:rPr lang="en-US" sz="2000" baseline="0" dirty="0" smtClean="0">
                <a:latin typeface="Tahoma" pitchFamily="34" charset="0"/>
              </a:rPr>
              <a:t>Finally, we support a very flexible deployment model.  Our solutions can either be delivered in the cloud, or installed behind your firewall.</a:t>
            </a:r>
          </a:p>
          <a:p>
            <a:pPr marL="342900" indent="-342900" eaLnBrk="1" hangingPunct="1">
              <a:buFontTx/>
              <a:buChar char="-"/>
            </a:pPr>
            <a:endParaRPr lang="en-US" sz="2000" dirty="0" smtClean="0">
              <a:latin typeface="Tahoma" pitchFamily="34" charset="0"/>
            </a:endParaRPr>
          </a:p>
        </p:txBody>
      </p:sp>
    </p:spTree>
    <p:extLst>
      <p:ext uri="{BB962C8B-B14F-4D97-AF65-F5344CB8AC3E}">
        <p14:creationId xmlns:p14="http://schemas.microsoft.com/office/powerpoint/2010/main" val="3189442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56514" y="9442371"/>
            <a:ext cx="2949099" cy="496967"/>
          </a:xfrm>
          <a:prstGeom prst="rect">
            <a:avLst/>
          </a:prstGeom>
          <a:noFill/>
          <a:ln w="9525">
            <a:noFill/>
            <a:miter lim="800000"/>
            <a:headEnd/>
            <a:tailEnd/>
          </a:ln>
        </p:spPr>
        <p:txBody>
          <a:bodyPr anchor="b"/>
          <a:lstStyle/>
          <a:p>
            <a:pPr algn="r"/>
            <a:fld id="{0A777E6E-7CA6-4A5F-8A48-CF9B3FEFB01A}" type="slidenum">
              <a:rPr lang="en-US" sz="1200"/>
              <a:pPr algn="r"/>
              <a:t>3</a:t>
            </a:fld>
            <a:endParaRPr lang="en-US" sz="1200"/>
          </a:p>
        </p:txBody>
      </p:sp>
      <p:sp>
        <p:nvSpPr>
          <p:cNvPr id="45059" name="Rectangle 2"/>
          <p:cNvSpPr>
            <a:spLocks noGrp="1" noRot="1" noChangeAspect="1" noChangeArrowheads="1" noTextEdit="1"/>
          </p:cNvSpPr>
          <p:nvPr>
            <p:ph type="sldImg"/>
          </p:nvPr>
        </p:nvSpPr>
        <p:spPr>
          <a:xfrm>
            <a:off x="920750" y="746125"/>
            <a:ext cx="4965700" cy="3725863"/>
          </a:xfrm>
          <a:ln/>
        </p:spPr>
      </p:sp>
      <p:sp>
        <p:nvSpPr>
          <p:cNvPr id="45060" name="Rectangle 3"/>
          <p:cNvSpPr>
            <a:spLocks noGrp="1" noChangeArrowheads="1"/>
          </p:cNvSpPr>
          <p:nvPr>
            <p:ph type="body" idx="1"/>
          </p:nvPr>
        </p:nvSpPr>
        <p:spPr>
          <a:noFill/>
          <a:ln/>
        </p:spPr>
        <p:txBody>
          <a:bodyPr/>
          <a:lstStyle/>
          <a:p>
            <a:pPr eaLnBrk="1" hangingPunct="1"/>
            <a:r>
              <a:rPr lang="en-US" sz="2000" dirty="0" smtClean="0">
                <a:latin typeface="Tahoma" pitchFamily="34" charset="0"/>
              </a:rPr>
              <a:t> </a:t>
            </a:r>
          </a:p>
          <a:p>
            <a:pPr eaLnBrk="1" hangingPunct="1"/>
            <a:r>
              <a:rPr lang="en-US" dirty="0" smtClean="0"/>
              <a:t>As you can see,</a:t>
            </a:r>
            <a:r>
              <a:rPr lang="en-US" baseline="0" dirty="0" smtClean="0"/>
              <a:t> we have a very strong list of customers who have operations all over the world.  Since global trade isn’t limited to certain industries, we have customers in every major vertical. </a:t>
            </a:r>
            <a:endParaRPr lang="en-US" dirty="0" smtClean="0"/>
          </a:p>
        </p:txBody>
      </p:sp>
    </p:spTree>
    <p:extLst>
      <p:ext uri="{BB962C8B-B14F-4D97-AF65-F5344CB8AC3E}">
        <p14:creationId xmlns:p14="http://schemas.microsoft.com/office/powerpoint/2010/main" val="1625481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descr="bottomCurves_lar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568963"/>
            <a:ext cx="9144000" cy="4314825"/>
          </a:xfrm>
          <a:prstGeom prst="rect">
            <a:avLst/>
          </a:prstGeom>
        </p:spPr>
      </p:pic>
      <p:pic>
        <p:nvPicPr>
          <p:cNvPr id="7" name="Picture 6" descr="bottomCurves_lar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568963"/>
            <a:ext cx="9144000" cy="4314825"/>
          </a:xfrm>
          <a:prstGeom prst="rect">
            <a:avLst/>
          </a:prstGeom>
        </p:spPr>
      </p:pic>
      <p:sp>
        <p:nvSpPr>
          <p:cNvPr id="2" name="Title 1"/>
          <p:cNvSpPr>
            <a:spLocks noGrp="1"/>
          </p:cNvSpPr>
          <p:nvPr>
            <p:ph type="ctrTitle"/>
          </p:nvPr>
        </p:nvSpPr>
        <p:spPr>
          <a:xfrm>
            <a:off x="457199" y="2041278"/>
            <a:ext cx="7772400" cy="994410"/>
          </a:xfrm>
        </p:spPr>
        <p:txBody>
          <a:bodyPr anchor="t" anchorCtr="0">
            <a:normAutofit/>
          </a:bodyPr>
          <a:lstStyle>
            <a:lvl1pPr algn="l">
              <a:defRPr sz="2800">
                <a:solidFill>
                  <a:srgbClr val="DD4819"/>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57199" y="3035688"/>
            <a:ext cx="6400800" cy="742950"/>
          </a:xfrm>
        </p:spPr>
        <p:txBody>
          <a:bodyPr>
            <a:normAutofit/>
          </a:bodyPr>
          <a:lstStyle>
            <a:lvl1pPr marL="0" indent="0" algn="l">
              <a:buNone/>
              <a:defRPr sz="1800">
                <a:solidFill>
                  <a:srgbClr val="5A595C"/>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AmberRoad_logo.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596900"/>
            <a:ext cx="2483612" cy="704850"/>
          </a:xfrm>
          <a:prstGeom prst="rect">
            <a:avLst/>
          </a:prstGeom>
        </p:spPr>
      </p:pic>
      <p:sp>
        <p:nvSpPr>
          <p:cNvPr id="8" name="Rectangle 90"/>
          <p:cNvSpPr>
            <a:spLocks noGrp="1" noChangeArrowheads="1"/>
          </p:cNvSpPr>
          <p:nvPr>
            <p:ph type="sldNum" sz="quarter" idx="4"/>
          </p:nvPr>
        </p:nvSpPr>
        <p:spPr bwMode="auto">
          <a:xfrm>
            <a:off x="8069580" y="6545454"/>
            <a:ext cx="1031558" cy="3595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5A595C"/>
                </a:solidFill>
                <a:latin typeface="Verdana" pitchFamily="34" charset="0"/>
                <a:ea typeface="Verdana" pitchFamily="34" charset="0"/>
                <a:cs typeface="Verdana" pitchFamily="34" charset="0"/>
              </a:defRPr>
            </a:lvl1pPr>
          </a:lstStyle>
          <a:p>
            <a:fld id="{F4782EB3-EEF8-4368-891B-8FFDAD85D064}" type="datetime1">
              <a:rPr lang="en-US" smtClean="0"/>
              <a:pPr/>
              <a:t>11/10/2013</a:t>
            </a:fld>
            <a:endParaRPr lang="en-US" dirty="0"/>
          </a:p>
        </p:txBody>
      </p:sp>
      <p:pic>
        <p:nvPicPr>
          <p:cNvPr id="11" name="Picture 10" descr="AmberRoad_logo.bmp"/>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200" y="596900"/>
            <a:ext cx="2483612" cy="704850"/>
          </a:xfrm>
          <a:prstGeom prst="rect">
            <a:avLst/>
          </a:prstGeom>
        </p:spPr>
      </p:pic>
      <p:grpSp>
        <p:nvGrpSpPr>
          <p:cNvPr id="13" name="Group 12"/>
          <p:cNvGrpSpPr/>
          <p:nvPr userDrawn="1"/>
        </p:nvGrpSpPr>
        <p:grpSpPr>
          <a:xfrm>
            <a:off x="861060" y="6591174"/>
            <a:ext cx="5554980" cy="253753"/>
            <a:chOff x="861060" y="6591174"/>
            <a:chExt cx="5554980" cy="253753"/>
          </a:xfrm>
        </p:grpSpPr>
        <p:sp>
          <p:nvSpPr>
            <p:cNvPr id="14" name="Footer Placeholder 4"/>
            <p:cNvSpPr txBox="1">
              <a:spLocks/>
            </p:cNvSpPr>
            <p:nvPr userDrawn="1"/>
          </p:nvSpPr>
          <p:spPr>
            <a:xfrm>
              <a:off x="3032252" y="6636894"/>
              <a:ext cx="3383788" cy="208033"/>
            </a:xfrm>
            <a:prstGeom prst="rect">
              <a:avLst/>
            </a:prstGeom>
          </p:spPr>
          <p:txBody>
            <a:bodyPr tIns="0" bIns="0" anchor="t" anchorCtr="0"/>
            <a:lstStyle>
              <a:lvl1pPr>
                <a:defRPr sz="800" i="0">
                  <a:solidFill>
                    <a:srgbClr val="5A595C"/>
                  </a:solidFill>
                  <a:latin typeface="Verdana" pitchFamily="34" charset="0"/>
                  <a:ea typeface="Verdana" pitchFamily="34" charset="0"/>
                  <a:cs typeface="Verdana"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5A595C"/>
                  </a:solidFill>
                  <a:effectLst/>
                  <a:uLnTx/>
                  <a:uFillTx/>
                  <a:latin typeface="Verdana" pitchFamily="34" charset="0"/>
                  <a:ea typeface="Verdana" pitchFamily="34" charset="0"/>
                  <a:cs typeface="Verdana" pitchFamily="34" charset="0"/>
                </a:rPr>
                <a:t>Proprietary and Confidential</a:t>
              </a:r>
              <a:endParaRPr kumimoji="0" lang="en-US" sz="800" b="0" i="0" u="none" strike="noStrike" kern="1200" cap="none" spc="0" normalizeH="0" baseline="0" noProof="0" dirty="0">
                <a:ln>
                  <a:noFill/>
                </a:ln>
                <a:solidFill>
                  <a:srgbClr val="5A595C"/>
                </a:solidFill>
                <a:effectLst/>
                <a:uLnTx/>
                <a:uFillTx/>
                <a:latin typeface="Verdana" pitchFamily="34" charset="0"/>
                <a:ea typeface="Verdana" pitchFamily="34" charset="0"/>
                <a:cs typeface="Verdana" pitchFamily="34" charset="0"/>
              </a:endParaRPr>
            </a:p>
          </p:txBody>
        </p:sp>
        <p:sp>
          <p:nvSpPr>
            <p:cNvPr id="15" name="Date Placeholder 3"/>
            <p:cNvSpPr txBox="1">
              <a:spLocks/>
            </p:cNvSpPr>
            <p:nvPr userDrawn="1"/>
          </p:nvSpPr>
          <p:spPr>
            <a:xfrm>
              <a:off x="861060" y="6591174"/>
              <a:ext cx="3276600" cy="208033"/>
            </a:xfrm>
            <a:prstGeom prst="rect">
              <a:avLst/>
            </a:prstGeom>
          </p:spPr>
          <p:txBody>
            <a:bodyPr anchor="t" anchorCtr="0"/>
            <a:lstStyle>
              <a:lvl1pPr>
                <a:defRPr sz="800" i="0">
                  <a:solidFill>
                    <a:srgbClr val="5A595C"/>
                  </a:solidFill>
                  <a:latin typeface="Verdana" pitchFamily="34" charset="0"/>
                  <a:ea typeface="Verdana" pitchFamily="34" charset="0"/>
                  <a:cs typeface="Verdana"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5A595C"/>
                  </a:solidFill>
                  <a:effectLst/>
                  <a:uLnTx/>
                  <a:uFillTx/>
                  <a:latin typeface="Verdana" pitchFamily="34" charset="0"/>
                  <a:ea typeface="Verdana" pitchFamily="34" charset="0"/>
                  <a:cs typeface="Arial" charset="0"/>
                </a:rPr>
                <a:t>© Copyright Amber Road, Inc., 2012. All rights reserved.</a:t>
              </a:r>
              <a:endParaRPr kumimoji="0" lang="en-US" sz="800" b="0" i="0" u="none" strike="noStrike" kern="1200" cap="none" spc="0" normalizeH="0" baseline="0" noProof="0" dirty="0">
                <a:ln>
                  <a:noFill/>
                </a:ln>
                <a:solidFill>
                  <a:srgbClr val="5A595C"/>
                </a:solidFill>
                <a:effectLst/>
                <a:uLnTx/>
                <a:uFillTx/>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39923704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0068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70560"/>
            <a:ext cx="2057400" cy="545560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70560"/>
            <a:ext cx="6019800" cy="54556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101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5A595C"/>
              </a:buClr>
              <a:defRPr/>
            </a:lvl1pPr>
            <a:lvl2pPr>
              <a:buClr>
                <a:srgbClr val="5A595C"/>
              </a:buClr>
              <a:defRPr/>
            </a:lvl2pPr>
            <a:lvl3pPr>
              <a:buClr>
                <a:srgbClr val="5A595C"/>
              </a:buClr>
              <a:defRPr/>
            </a:lvl3pPr>
            <a:lvl4pPr>
              <a:buClr>
                <a:srgbClr val="5A595C"/>
              </a:buClr>
              <a:defRPr/>
            </a:lvl4pPr>
            <a:lvl5pPr>
              <a:buClr>
                <a:srgbClr val="5A595C"/>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7696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7772400" cy="1362075"/>
          </a:xfrm>
        </p:spPr>
        <p:txBody>
          <a:bodyPr anchor="t">
            <a:normAutofit/>
          </a:bodyPr>
          <a:lstStyle>
            <a:lvl1pPr algn="l">
              <a:defRPr sz="2800" b="0" cap="all">
                <a:solidFill>
                  <a:srgbClr val="DD4819"/>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15205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7873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1536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50738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37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0"/>
            <a:ext cx="3008313" cy="703580"/>
          </a:xfrm>
        </p:spPr>
        <p:txBody>
          <a:bodyPr anchor="b">
            <a:normAutofit/>
          </a:bodyPr>
          <a:lstStyle>
            <a:lvl1pPr algn="l">
              <a:defRPr sz="1800" b="0">
                <a:solidFill>
                  <a:srgbClr val="DD481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731520"/>
            <a:ext cx="5111750" cy="5394643"/>
          </a:xfrm>
        </p:spPr>
        <p:txBody>
          <a:bodyPr/>
          <a:lstStyle>
            <a:lvl1pPr>
              <a:defRPr sz="20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093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solidFill>
                  <a:srgbClr val="DD4819"/>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5995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ottomCurves_v2.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6002806"/>
            <a:ext cx="9144000" cy="855194"/>
          </a:xfrm>
          <a:prstGeom prst="rect">
            <a:avLst/>
          </a:prstGeom>
        </p:spPr>
      </p:pic>
      <p:sp>
        <p:nvSpPr>
          <p:cNvPr id="2" name="Title Placeholder 1"/>
          <p:cNvSpPr>
            <a:spLocks noGrp="1"/>
          </p:cNvSpPr>
          <p:nvPr>
            <p:ph type="title"/>
          </p:nvPr>
        </p:nvSpPr>
        <p:spPr>
          <a:xfrm>
            <a:off x="457200" y="462758"/>
            <a:ext cx="8229600" cy="656475"/>
          </a:xfrm>
          <a:prstGeom prst="rect">
            <a:avLst/>
          </a:prstGeom>
        </p:spPr>
        <p:txBody>
          <a:bodyPr vert="horz" lIns="91440" tIns="45720" rIns="91440" bIns="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12948"/>
            <a:ext cx="8229600" cy="48132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AmberRoad_logo.bmp"/>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398158" y="6175015"/>
            <a:ext cx="1267118" cy="359609"/>
          </a:xfrm>
          <a:prstGeom prst="rect">
            <a:avLst/>
          </a:prstGeom>
        </p:spPr>
      </p:pic>
      <p:pic>
        <p:nvPicPr>
          <p:cNvPr id="11" name="Picture 10" descr="bottomCurves.jpg"/>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flipV="1">
            <a:off x="0" y="0"/>
            <a:ext cx="9144000" cy="533400"/>
          </a:xfrm>
          <a:prstGeom prst="rect">
            <a:avLst/>
          </a:prstGeom>
        </p:spPr>
      </p:pic>
      <p:sp>
        <p:nvSpPr>
          <p:cNvPr id="12" name="TextBox 11"/>
          <p:cNvSpPr txBox="1"/>
          <p:nvPr/>
        </p:nvSpPr>
        <p:spPr>
          <a:xfrm>
            <a:off x="9352521" y="5531600"/>
            <a:ext cx="184666" cy="369332"/>
          </a:xfrm>
          <a:prstGeom prst="rect">
            <a:avLst/>
          </a:prstGeom>
          <a:noFill/>
        </p:spPr>
        <p:txBody>
          <a:bodyPr wrap="none" rtlCol="0">
            <a:spAutoFit/>
          </a:bodyPr>
          <a:lstStyle/>
          <a:p>
            <a:r>
              <a:rPr lang="en-US" dirty="0" smtClean="0"/>
              <a:t>	</a:t>
            </a:r>
            <a:endParaRPr lang="en-US" dirty="0"/>
          </a:p>
        </p:txBody>
      </p:sp>
      <p:sp>
        <p:nvSpPr>
          <p:cNvPr id="13" name="Date Placeholder 3"/>
          <p:cNvSpPr>
            <a:spLocks noGrp="1"/>
          </p:cNvSpPr>
          <p:nvPr>
            <p:ph type="dt" sz="half" idx="2"/>
          </p:nvPr>
        </p:nvSpPr>
        <p:spPr>
          <a:xfrm>
            <a:off x="457200" y="6545454"/>
            <a:ext cx="2133600" cy="208033"/>
          </a:xfrm>
          <a:prstGeom prst="rect">
            <a:avLst/>
          </a:prstGeom>
        </p:spPr>
        <p:txBody>
          <a:bodyPr anchor="t" anchorCtr="0"/>
          <a:lstStyle>
            <a:lvl1pPr>
              <a:defRPr sz="800" i="0">
                <a:solidFill>
                  <a:srgbClr val="5A595C"/>
                </a:solidFill>
                <a:latin typeface="Verdana" pitchFamily="34" charset="0"/>
                <a:ea typeface="Verdana" pitchFamily="34" charset="0"/>
                <a:cs typeface="Verdana" pitchFamily="34" charset="0"/>
              </a:defRPr>
            </a:lvl1pPr>
          </a:lstStyle>
          <a:p>
            <a:r>
              <a:rPr lang="en-US" dirty="0" smtClean="0">
                <a:cs typeface="Arial" charset="0"/>
              </a:rPr>
              <a:t>© 2011 Amber Road</a:t>
            </a:r>
            <a:endParaRPr lang="en-US" dirty="0"/>
          </a:p>
        </p:txBody>
      </p:sp>
      <p:sp>
        <p:nvSpPr>
          <p:cNvPr id="14" name="Footer Placeholder 4"/>
          <p:cNvSpPr>
            <a:spLocks noGrp="1"/>
          </p:cNvSpPr>
          <p:nvPr>
            <p:ph type="ftr" sz="quarter" idx="3"/>
          </p:nvPr>
        </p:nvSpPr>
        <p:spPr>
          <a:xfrm>
            <a:off x="2872232" y="6545454"/>
            <a:ext cx="3383788" cy="208033"/>
          </a:xfrm>
          <a:prstGeom prst="rect">
            <a:avLst/>
          </a:prstGeom>
        </p:spPr>
        <p:txBody>
          <a:bodyPr tIns="0" bIns="0" anchor="t" anchorCtr="0"/>
          <a:lstStyle>
            <a:lvl1pPr>
              <a:defRPr sz="800" i="0">
                <a:solidFill>
                  <a:srgbClr val="5A595C"/>
                </a:solidFill>
                <a:latin typeface="Verdana" pitchFamily="34" charset="0"/>
                <a:ea typeface="Verdana" pitchFamily="34" charset="0"/>
                <a:cs typeface="Verdana" pitchFamily="34" charset="0"/>
              </a:defRPr>
            </a:lvl1pPr>
          </a:lstStyle>
          <a:p>
            <a:pPr algn="ctr">
              <a:defRPr/>
            </a:pPr>
            <a:r>
              <a:rPr lang="en-US" dirty="0" smtClean="0"/>
              <a:t>Proprietary and Confidential</a:t>
            </a:r>
            <a:endParaRPr lang="en-US" dirty="0"/>
          </a:p>
        </p:txBody>
      </p:sp>
      <p:pic>
        <p:nvPicPr>
          <p:cNvPr id="16" name="Picture 15" descr="bottomCurves_v2.jp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6002806"/>
            <a:ext cx="9144000" cy="855194"/>
          </a:xfrm>
          <a:prstGeom prst="rect">
            <a:avLst/>
          </a:prstGeom>
        </p:spPr>
      </p:pic>
      <p:pic>
        <p:nvPicPr>
          <p:cNvPr id="17" name="Picture 16" descr="AmberRoad_logo.bmp"/>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398158" y="6175015"/>
            <a:ext cx="1267118" cy="359609"/>
          </a:xfrm>
          <a:prstGeom prst="rect">
            <a:avLst/>
          </a:prstGeom>
        </p:spPr>
      </p:pic>
      <p:pic>
        <p:nvPicPr>
          <p:cNvPr id="18" name="Picture 17" descr="bottomCurves.jpg"/>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flipV="1">
            <a:off x="0" y="0"/>
            <a:ext cx="9144000" cy="533400"/>
          </a:xfrm>
          <a:prstGeom prst="rect">
            <a:avLst/>
          </a:prstGeom>
        </p:spPr>
      </p:pic>
      <p:sp>
        <p:nvSpPr>
          <p:cNvPr id="19" name="TextBox 18"/>
          <p:cNvSpPr txBox="1"/>
          <p:nvPr userDrawn="1"/>
        </p:nvSpPr>
        <p:spPr>
          <a:xfrm>
            <a:off x="9352521" y="5531600"/>
            <a:ext cx="184666" cy="369332"/>
          </a:xfrm>
          <a:prstGeom prst="rect">
            <a:avLst/>
          </a:prstGeom>
          <a:noFill/>
        </p:spPr>
        <p:txBody>
          <a:bodyPr wrap="none" rtlCol="0">
            <a:spAutoFit/>
          </a:bodyPr>
          <a:lstStyle/>
          <a:p>
            <a:r>
              <a:rPr lang="en-US" dirty="0" smtClean="0"/>
              <a:t>	</a:t>
            </a:r>
            <a:endParaRPr lang="en-US" dirty="0"/>
          </a:p>
        </p:txBody>
      </p:sp>
      <p:sp>
        <p:nvSpPr>
          <p:cNvPr id="22" name="Rectangle 90"/>
          <p:cNvSpPr txBox="1">
            <a:spLocks noChangeArrowheads="1"/>
          </p:cNvSpPr>
          <p:nvPr userDrawn="1"/>
        </p:nvSpPr>
        <p:spPr bwMode="auto">
          <a:xfrm>
            <a:off x="8709660" y="6636894"/>
            <a:ext cx="429578" cy="3595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5A595C"/>
                </a:solidFill>
                <a:latin typeface="Verdana" pitchFamily="34" charset="0"/>
                <a:ea typeface="Verdana" pitchFamily="34" charset="0"/>
                <a:cs typeface="Verdana"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DFF1D52-1094-443A-9F7E-0A3E09AC2966}" type="slidenum">
              <a:rPr kumimoji="0" lang="en-US" sz="800" b="0" i="0" u="none" strike="noStrike" kern="1200" cap="none" spc="0" normalizeH="0" baseline="0" noProof="0" smtClean="0">
                <a:ln>
                  <a:noFill/>
                </a:ln>
                <a:solidFill>
                  <a:srgbClr val="5A595C"/>
                </a:solidFill>
                <a:effectLst/>
                <a:uLnTx/>
                <a:uFillTx/>
                <a:latin typeface="Verdana" pitchFamily="34" charset="0"/>
                <a:ea typeface="Verdana" pitchFamily="34" charset="0"/>
                <a:cs typeface="Verdana"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5A595C"/>
              </a:solidFill>
              <a:effectLst/>
              <a:uLnTx/>
              <a:uFillTx/>
              <a:latin typeface="Verdana" pitchFamily="34" charset="0"/>
              <a:ea typeface="Verdana" pitchFamily="34" charset="0"/>
              <a:cs typeface="Verdana" pitchFamily="34" charset="0"/>
            </a:endParaRPr>
          </a:p>
        </p:txBody>
      </p:sp>
      <p:grpSp>
        <p:nvGrpSpPr>
          <p:cNvPr id="24" name="Group 23"/>
          <p:cNvGrpSpPr/>
          <p:nvPr userDrawn="1"/>
        </p:nvGrpSpPr>
        <p:grpSpPr>
          <a:xfrm>
            <a:off x="861060" y="6591174"/>
            <a:ext cx="5554980" cy="253753"/>
            <a:chOff x="861060" y="6591174"/>
            <a:chExt cx="5554980" cy="253753"/>
          </a:xfrm>
        </p:grpSpPr>
        <p:sp>
          <p:nvSpPr>
            <p:cNvPr id="21" name="Footer Placeholder 4"/>
            <p:cNvSpPr txBox="1">
              <a:spLocks/>
            </p:cNvSpPr>
            <p:nvPr userDrawn="1"/>
          </p:nvSpPr>
          <p:spPr>
            <a:xfrm>
              <a:off x="3032252" y="6636894"/>
              <a:ext cx="3383788" cy="208033"/>
            </a:xfrm>
            <a:prstGeom prst="rect">
              <a:avLst/>
            </a:prstGeom>
          </p:spPr>
          <p:txBody>
            <a:bodyPr tIns="0" bIns="0" anchor="t" anchorCtr="0"/>
            <a:lstStyle>
              <a:lvl1pPr>
                <a:defRPr sz="800" i="0">
                  <a:solidFill>
                    <a:srgbClr val="5A595C"/>
                  </a:solidFill>
                  <a:latin typeface="Verdana" pitchFamily="34" charset="0"/>
                  <a:ea typeface="Verdana" pitchFamily="34" charset="0"/>
                  <a:cs typeface="Verdana"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5A595C"/>
                  </a:solidFill>
                  <a:effectLst/>
                  <a:uLnTx/>
                  <a:uFillTx/>
                  <a:latin typeface="Verdana" pitchFamily="34" charset="0"/>
                  <a:ea typeface="Verdana" pitchFamily="34" charset="0"/>
                  <a:cs typeface="Verdana" pitchFamily="34" charset="0"/>
                </a:rPr>
                <a:t>Proprietary and Confidential</a:t>
              </a:r>
              <a:endParaRPr kumimoji="0" lang="en-US" sz="800" b="0" i="0" u="none" strike="noStrike" kern="1200" cap="none" spc="0" normalizeH="0" baseline="0" noProof="0" dirty="0">
                <a:ln>
                  <a:noFill/>
                </a:ln>
                <a:solidFill>
                  <a:srgbClr val="5A595C"/>
                </a:solidFill>
                <a:effectLst/>
                <a:uLnTx/>
                <a:uFillTx/>
                <a:latin typeface="Verdana" pitchFamily="34" charset="0"/>
                <a:ea typeface="Verdana" pitchFamily="34" charset="0"/>
                <a:cs typeface="Verdana" pitchFamily="34" charset="0"/>
              </a:endParaRPr>
            </a:p>
          </p:txBody>
        </p:sp>
        <p:sp>
          <p:nvSpPr>
            <p:cNvPr id="23" name="Date Placeholder 3"/>
            <p:cNvSpPr txBox="1">
              <a:spLocks/>
            </p:cNvSpPr>
            <p:nvPr userDrawn="1"/>
          </p:nvSpPr>
          <p:spPr>
            <a:xfrm>
              <a:off x="861060" y="6591174"/>
              <a:ext cx="3276600" cy="208033"/>
            </a:xfrm>
            <a:prstGeom prst="rect">
              <a:avLst/>
            </a:prstGeom>
          </p:spPr>
          <p:txBody>
            <a:bodyPr anchor="t" anchorCtr="0"/>
            <a:lstStyle>
              <a:lvl1pPr>
                <a:defRPr sz="800" i="0">
                  <a:solidFill>
                    <a:srgbClr val="5A595C"/>
                  </a:solidFill>
                  <a:latin typeface="Verdana" pitchFamily="34" charset="0"/>
                  <a:ea typeface="Verdana" pitchFamily="34" charset="0"/>
                  <a:cs typeface="Verdana"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rgbClr val="5A595C"/>
                  </a:solidFill>
                  <a:effectLst/>
                  <a:uLnTx/>
                  <a:uFillTx/>
                  <a:latin typeface="Verdana" pitchFamily="34" charset="0"/>
                  <a:ea typeface="Verdana" pitchFamily="34" charset="0"/>
                  <a:cs typeface="Arial" charset="0"/>
                </a:rPr>
                <a:t>© Copyright Amber Road, Inc., 2012. All rights reserved.</a:t>
              </a:r>
              <a:endParaRPr kumimoji="0" lang="en-US" sz="800" b="0" i="0" u="none" strike="noStrike" kern="1200" cap="none" spc="0" normalizeH="0" baseline="0" noProof="0" dirty="0">
                <a:ln>
                  <a:noFill/>
                </a:ln>
                <a:solidFill>
                  <a:srgbClr val="5A595C"/>
                </a:solidFill>
                <a:effectLst/>
                <a:uLnTx/>
                <a:uFillTx/>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338605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kern="1200">
          <a:solidFill>
            <a:srgbClr val="DD4819"/>
          </a:solidFill>
          <a:latin typeface="Verdana" pitchFamily="34" charset="0"/>
          <a:ea typeface="Verdana" pitchFamily="34" charset="0"/>
          <a:cs typeface="Verdana" pitchFamily="34" charset="0"/>
        </a:defRPr>
      </a:lvl1pPr>
    </p:titleStyle>
    <p:bodyStyle>
      <a:lvl1pPr marL="342900" indent="-342900" algn="l" defTabSz="457200" rtl="0" eaLnBrk="1" latinLnBrk="0" hangingPunct="1">
        <a:spcBef>
          <a:spcPct val="20000"/>
        </a:spcBef>
        <a:buFont typeface="Wingdings" pitchFamily="2" charset="2"/>
        <a:buChar char="§"/>
        <a:defRPr sz="2000" kern="1200">
          <a:solidFill>
            <a:srgbClr val="5A595C"/>
          </a:solidFill>
          <a:latin typeface="Verdana" pitchFamily="34" charset="0"/>
          <a:ea typeface="Verdana" pitchFamily="34" charset="0"/>
          <a:cs typeface="Verdana" pitchFamily="34" charset="0"/>
        </a:defRPr>
      </a:lvl1pPr>
      <a:lvl2pPr marL="517525" indent="-284163" algn="l" defTabSz="457200" rtl="0" eaLnBrk="1" latinLnBrk="0" hangingPunct="1">
        <a:spcBef>
          <a:spcPct val="20000"/>
        </a:spcBef>
        <a:buFont typeface="Arial"/>
        <a:buChar char="–"/>
        <a:defRPr sz="1800" kern="1200">
          <a:solidFill>
            <a:srgbClr val="5A595C"/>
          </a:solidFill>
          <a:latin typeface="Verdana" pitchFamily="34" charset="0"/>
          <a:ea typeface="Verdana" pitchFamily="34" charset="0"/>
          <a:cs typeface="Verdana" pitchFamily="34" charset="0"/>
        </a:defRPr>
      </a:lvl2pPr>
      <a:lvl3pPr marL="741363" indent="-223838" algn="l" defTabSz="457200" rtl="0" eaLnBrk="1" latinLnBrk="0" hangingPunct="1">
        <a:spcBef>
          <a:spcPct val="20000"/>
        </a:spcBef>
        <a:buFont typeface="Arial"/>
        <a:buChar char="•"/>
        <a:defRPr sz="1800" kern="1200">
          <a:solidFill>
            <a:srgbClr val="5A595C"/>
          </a:solidFill>
          <a:latin typeface="Verdana" pitchFamily="34" charset="0"/>
          <a:ea typeface="Verdana" pitchFamily="34" charset="0"/>
          <a:cs typeface="Verdana" pitchFamily="34" charset="0"/>
        </a:defRPr>
      </a:lvl3pPr>
      <a:lvl4pPr marL="1087438" indent="-284163" algn="l" defTabSz="457200" rtl="0" eaLnBrk="1" latinLnBrk="0" hangingPunct="1">
        <a:spcBef>
          <a:spcPct val="20000"/>
        </a:spcBef>
        <a:buFont typeface="Arial"/>
        <a:buChar char="–"/>
        <a:defRPr sz="1600" kern="1200">
          <a:solidFill>
            <a:srgbClr val="5A595C"/>
          </a:solidFill>
          <a:latin typeface="Verdana" pitchFamily="34" charset="0"/>
          <a:ea typeface="Verdana" pitchFamily="34" charset="0"/>
          <a:cs typeface="Verdana" pitchFamily="34" charset="0"/>
        </a:defRPr>
      </a:lvl4pPr>
      <a:lvl5pPr marL="1260475" indent="-285750" algn="l" defTabSz="457200" rtl="0" eaLnBrk="1" latinLnBrk="0" hangingPunct="1">
        <a:spcBef>
          <a:spcPct val="20000"/>
        </a:spcBef>
        <a:buFont typeface="Arial"/>
        <a:buChar char="»"/>
        <a:defRPr sz="1600" kern="1200">
          <a:solidFill>
            <a:srgbClr val="5A595C"/>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gif"/><Relationship Id="rId39" Type="http://schemas.openxmlformats.org/officeDocument/2006/relationships/image" Target="../media/image47.png"/><Relationship Id="rId21" Type="http://schemas.openxmlformats.org/officeDocument/2006/relationships/image" Target="../media/image30.png"/><Relationship Id="rId34" Type="http://schemas.openxmlformats.org/officeDocument/2006/relationships/image" Target="../media/image42.jpeg"/><Relationship Id="rId42" Type="http://schemas.openxmlformats.org/officeDocument/2006/relationships/image" Target="../media/image50.png"/><Relationship Id="rId47" Type="http://schemas.openxmlformats.org/officeDocument/2006/relationships/image" Target="../media/image55.jpeg"/><Relationship Id="rId50" Type="http://schemas.openxmlformats.org/officeDocument/2006/relationships/hyperlink" Target="http://www.tnt.com/" TargetMode="External"/><Relationship Id="rId55" Type="http://schemas.openxmlformats.org/officeDocument/2006/relationships/image" Target="../media/image62.png"/><Relationship Id="rId63" Type="http://schemas.openxmlformats.org/officeDocument/2006/relationships/image" Target="../media/image70.jpeg"/><Relationship Id="rId68" Type="http://schemas.openxmlformats.org/officeDocument/2006/relationships/image" Target="../media/image75.jpg"/><Relationship Id="rId76" Type="http://schemas.openxmlformats.org/officeDocument/2006/relationships/image" Target="../media/image83.jpeg"/><Relationship Id="rId7" Type="http://schemas.openxmlformats.org/officeDocument/2006/relationships/image" Target="../media/image17.png"/><Relationship Id="rId71" Type="http://schemas.openxmlformats.org/officeDocument/2006/relationships/image" Target="../media/image78.jpg"/><Relationship Id="rId2" Type="http://schemas.openxmlformats.org/officeDocument/2006/relationships/notesSlide" Target="../notesSlides/notesSlide3.xml"/><Relationship Id="rId16" Type="http://schemas.openxmlformats.org/officeDocument/2006/relationships/image" Target="../media/image25.gif"/><Relationship Id="rId29" Type="http://schemas.openxmlformats.org/officeDocument/2006/relationships/image" Target="../media/image38.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5.png"/><Relationship Id="rId40" Type="http://schemas.openxmlformats.org/officeDocument/2006/relationships/image" Target="../media/image48.png"/><Relationship Id="rId45" Type="http://schemas.openxmlformats.org/officeDocument/2006/relationships/image" Target="../media/image53.png"/><Relationship Id="rId53" Type="http://schemas.openxmlformats.org/officeDocument/2006/relationships/image" Target="../media/image60.png"/><Relationship Id="rId58" Type="http://schemas.openxmlformats.org/officeDocument/2006/relationships/image" Target="../media/image65.jpeg"/><Relationship Id="rId66" Type="http://schemas.openxmlformats.org/officeDocument/2006/relationships/image" Target="../media/image73.jpg"/><Relationship Id="rId74" Type="http://schemas.openxmlformats.org/officeDocument/2006/relationships/image" Target="../media/image81.jpg"/><Relationship Id="rId79" Type="http://schemas.openxmlformats.org/officeDocument/2006/relationships/image" Target="../media/image86.jpeg"/><Relationship Id="rId5" Type="http://schemas.openxmlformats.org/officeDocument/2006/relationships/image" Target="../media/image15.jpeg"/><Relationship Id="rId61" Type="http://schemas.openxmlformats.org/officeDocument/2006/relationships/image" Target="../media/image68.jpg"/><Relationship Id="rId82" Type="http://schemas.openxmlformats.org/officeDocument/2006/relationships/image" Target="../media/image89.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4" Type="http://schemas.openxmlformats.org/officeDocument/2006/relationships/image" Target="../media/image52.jpeg"/><Relationship Id="rId52" Type="http://schemas.openxmlformats.org/officeDocument/2006/relationships/image" Target="../media/image59.png"/><Relationship Id="rId60" Type="http://schemas.openxmlformats.org/officeDocument/2006/relationships/image" Target="../media/image67.jpg"/><Relationship Id="rId65" Type="http://schemas.openxmlformats.org/officeDocument/2006/relationships/image" Target="../media/image72.jpg"/><Relationship Id="rId73" Type="http://schemas.openxmlformats.org/officeDocument/2006/relationships/image" Target="../media/image80.jpeg"/><Relationship Id="rId78" Type="http://schemas.openxmlformats.org/officeDocument/2006/relationships/image" Target="../media/image85.jpg"/><Relationship Id="rId81" Type="http://schemas.openxmlformats.org/officeDocument/2006/relationships/image" Target="../media/image88.jpg"/><Relationship Id="rId4" Type="http://schemas.openxmlformats.org/officeDocument/2006/relationships/image" Target="../media/image14.jpeg"/><Relationship Id="rId9" Type="http://schemas.openxmlformats.org/officeDocument/2006/relationships/hyperlink" Target="http://www.xilinx.com/" TargetMode="External"/><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3.png"/><Relationship Id="rId43" Type="http://schemas.openxmlformats.org/officeDocument/2006/relationships/image" Target="../media/image51.png"/><Relationship Id="rId48" Type="http://schemas.openxmlformats.org/officeDocument/2006/relationships/image" Target="../media/image56.png"/><Relationship Id="rId56" Type="http://schemas.openxmlformats.org/officeDocument/2006/relationships/image" Target="../media/image63.png"/><Relationship Id="rId64" Type="http://schemas.openxmlformats.org/officeDocument/2006/relationships/image" Target="../media/image71.jpg"/><Relationship Id="rId69" Type="http://schemas.openxmlformats.org/officeDocument/2006/relationships/image" Target="../media/image76.jpg"/><Relationship Id="rId77" Type="http://schemas.openxmlformats.org/officeDocument/2006/relationships/image" Target="../media/image84.jpg"/><Relationship Id="rId8" Type="http://schemas.openxmlformats.org/officeDocument/2006/relationships/image" Target="../media/image18.png"/><Relationship Id="rId51" Type="http://schemas.openxmlformats.org/officeDocument/2006/relationships/image" Target="../media/image58.png"/><Relationship Id="rId72" Type="http://schemas.openxmlformats.org/officeDocument/2006/relationships/image" Target="../media/image79.jpeg"/><Relationship Id="rId80" Type="http://schemas.openxmlformats.org/officeDocument/2006/relationships/image" Target="../media/image87.jpeg"/><Relationship Id="rId3" Type="http://schemas.openxmlformats.org/officeDocument/2006/relationships/image" Target="../media/image13.jpe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hyperlink" Target="http://www.leggettinnovation.com/" TargetMode="External"/><Relationship Id="rId38" Type="http://schemas.openxmlformats.org/officeDocument/2006/relationships/image" Target="../media/image46.png"/><Relationship Id="rId46" Type="http://schemas.openxmlformats.org/officeDocument/2006/relationships/image" Target="../media/image54.gif"/><Relationship Id="rId59" Type="http://schemas.openxmlformats.org/officeDocument/2006/relationships/image" Target="../media/image66.jpg"/><Relationship Id="rId67" Type="http://schemas.openxmlformats.org/officeDocument/2006/relationships/image" Target="../media/image74.jpg"/><Relationship Id="rId20" Type="http://schemas.openxmlformats.org/officeDocument/2006/relationships/image" Target="../media/image29.png"/><Relationship Id="rId41" Type="http://schemas.openxmlformats.org/officeDocument/2006/relationships/image" Target="../media/image49.png"/><Relationship Id="rId54" Type="http://schemas.openxmlformats.org/officeDocument/2006/relationships/image" Target="../media/image61.png"/><Relationship Id="rId62" Type="http://schemas.openxmlformats.org/officeDocument/2006/relationships/image" Target="../media/image69.jpg"/><Relationship Id="rId70" Type="http://schemas.openxmlformats.org/officeDocument/2006/relationships/image" Target="../media/image77.jpg"/><Relationship Id="rId75" Type="http://schemas.openxmlformats.org/officeDocument/2006/relationships/image" Target="../media/image82.jpg"/><Relationship Id="rId1" Type="http://schemas.openxmlformats.org/officeDocument/2006/relationships/slideLayout" Target="../slideLayouts/slideLayout4.xml"/><Relationship Id="rId6" Type="http://schemas.openxmlformats.org/officeDocument/2006/relationships/image" Target="../media/image16.jpe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jpeg"/><Relationship Id="rId36" Type="http://schemas.openxmlformats.org/officeDocument/2006/relationships/image" Target="../media/image44.png"/><Relationship Id="rId49" Type="http://schemas.openxmlformats.org/officeDocument/2006/relationships/image" Target="../media/image57.png"/><Relationship Id="rId57" Type="http://schemas.openxmlformats.org/officeDocument/2006/relationships/image" Target="../media/image64.jpeg"/></Relationships>
</file>

<file path=ppt/slides/_rels/slide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Rectangle 2"/>
          <p:cNvSpPr>
            <a:spLocks noGrp="1" noChangeArrowheads="1"/>
          </p:cNvSpPr>
          <p:nvPr>
            <p:ph type="ctrTitle"/>
          </p:nvPr>
        </p:nvSpPr>
        <p:spPr>
          <a:xfrm>
            <a:off x="685800" y="1981200"/>
            <a:ext cx="7391400" cy="2514600"/>
          </a:xfrm>
        </p:spPr>
        <p:txBody>
          <a:bodyPr>
            <a:normAutofit fontScale="90000"/>
          </a:bodyPr>
          <a:lstStyle/>
          <a:p>
            <a:r>
              <a:rPr lang="en-GB" sz="2400" dirty="0" smtClean="0"/>
              <a:t>Applying solutions to Supply Chain programs</a:t>
            </a: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2700" dirty="0" smtClean="0"/>
              <a:t/>
            </a:r>
            <a:br>
              <a:rPr lang="en-GB" sz="2700" dirty="0" smtClean="0"/>
            </a:br>
            <a:r>
              <a:rPr lang="en-GB" sz="2200" dirty="0" smtClean="0">
                <a:solidFill>
                  <a:schemeClr val="tx1"/>
                </a:solidFill>
              </a:rPr>
              <a:t>Shanghai</a:t>
            </a:r>
            <a:br>
              <a:rPr lang="en-GB" sz="2200" dirty="0" smtClean="0">
                <a:solidFill>
                  <a:schemeClr val="tx1"/>
                </a:solidFill>
              </a:rPr>
            </a:br>
            <a:r>
              <a:rPr lang="en-GB" sz="2200" dirty="0" smtClean="0">
                <a:solidFill>
                  <a:schemeClr val="tx1"/>
                </a:solidFill>
              </a:rPr>
              <a:t>November 2013</a:t>
            </a:r>
            <a:endParaRPr lang="en-GB" b="0" dirty="0" smtClean="0">
              <a:solidFill>
                <a:schemeClr val="tx1"/>
              </a:solidFill>
            </a:endParaRPr>
          </a:p>
        </p:txBody>
      </p:sp>
      <p:sp>
        <p:nvSpPr>
          <p:cNvPr id="7171" name="Rectangle 3"/>
          <p:cNvSpPr>
            <a:spLocks noGrp="1" noChangeArrowheads="1"/>
          </p:cNvSpPr>
          <p:nvPr>
            <p:ph type="subTitle" idx="1"/>
          </p:nvPr>
        </p:nvSpPr>
        <p:spPr>
          <a:xfrm>
            <a:off x="685800" y="5257800"/>
            <a:ext cx="4724400" cy="1295400"/>
          </a:xfrm>
        </p:spPr>
        <p:txBody>
          <a:bodyPr>
            <a:normAutofit fontScale="47500" lnSpcReduction="20000"/>
          </a:bodyPr>
          <a:lstStyle/>
          <a:p>
            <a:pPr eaLnBrk="1" hangingPunct="1"/>
            <a:r>
              <a:rPr lang="en-GB" dirty="0" smtClean="0">
                <a:solidFill>
                  <a:schemeClr val="tx1"/>
                </a:solidFill>
                <a:latin typeface="Times New Roman" pitchFamily="18" charset="0"/>
              </a:rPr>
              <a:t>	</a:t>
            </a:r>
          </a:p>
          <a:p>
            <a:r>
              <a:rPr lang="en-US" sz="4400" b="1" dirty="0" smtClean="0">
                <a:solidFill>
                  <a:schemeClr val="tx1"/>
                </a:solidFill>
              </a:rPr>
              <a:t>Nick Boland</a:t>
            </a:r>
            <a:endParaRPr lang="en-US" sz="4400" dirty="0" smtClean="0">
              <a:solidFill>
                <a:schemeClr val="tx1"/>
              </a:solidFill>
            </a:endParaRPr>
          </a:p>
          <a:p>
            <a:r>
              <a:rPr lang="en-US" sz="4400" i="1" dirty="0" smtClean="0">
                <a:solidFill>
                  <a:schemeClr val="tx1"/>
                </a:solidFill>
              </a:rPr>
              <a:t>Director - Solutions Consulting</a:t>
            </a:r>
            <a:endParaRPr lang="en-US" sz="4400" dirty="0" smtClean="0">
              <a:solidFill>
                <a:schemeClr val="tx1"/>
              </a:solidFill>
            </a:endParaRPr>
          </a:p>
          <a:p>
            <a:pPr eaLnBrk="1" hangingPunct="1"/>
            <a:r>
              <a:rPr lang="en-GB" b="1" dirty="0" smtClean="0">
                <a:solidFill>
                  <a:schemeClr val="tx1"/>
                </a:solidFill>
                <a:latin typeface="Times New Roman" pitchFamily="18" charset="0"/>
              </a:rPr>
              <a:t/>
            </a:r>
            <a:br>
              <a:rPr lang="en-GB" b="1" dirty="0" smtClean="0">
                <a:solidFill>
                  <a:schemeClr val="tx1"/>
                </a:solidFill>
                <a:latin typeface="Times New Roman" pitchFamily="18" charset="0"/>
              </a:rPr>
            </a:br>
            <a:endParaRPr lang="en-GB" dirty="0" smtClean="0">
              <a:solidFill>
                <a:schemeClr val="tx1"/>
              </a:solidFill>
              <a:latin typeface="Times New Roman" pitchFamily="18"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14600"/>
            <a:ext cx="723900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Technology in action - Knowing the Partners ..</a:t>
            </a:r>
            <a:endParaRPr lang="en-GB" dirty="0"/>
          </a:p>
        </p:txBody>
      </p:sp>
      <p:sp>
        <p:nvSpPr>
          <p:cNvPr id="3" name="Content Placeholder 2"/>
          <p:cNvSpPr>
            <a:spLocks noGrp="1"/>
          </p:cNvSpPr>
          <p:nvPr>
            <p:ph idx="1"/>
          </p:nvPr>
        </p:nvSpPr>
        <p:spPr>
          <a:xfrm>
            <a:off x="457200" y="1312948"/>
            <a:ext cx="4343400" cy="4813215"/>
          </a:xfrm>
        </p:spPr>
        <p:txBody>
          <a:bodyPr/>
          <a:lstStyle/>
          <a:p>
            <a:r>
              <a:rPr lang="en-GB" dirty="0" smtClean="0"/>
              <a:t>Partner typically include Suppliers, intermediaries and logistics providers.</a:t>
            </a:r>
          </a:p>
          <a:p>
            <a:endParaRPr lang="en-GB" dirty="0"/>
          </a:p>
          <a:p>
            <a:r>
              <a:rPr lang="en-GB" dirty="0" smtClean="0"/>
              <a:t>Other compliance initiatives would include such examples as:</a:t>
            </a:r>
          </a:p>
          <a:p>
            <a:pPr lvl="1"/>
            <a:r>
              <a:rPr lang="en-GB" dirty="0" smtClean="0"/>
              <a:t>Banks</a:t>
            </a:r>
          </a:p>
          <a:p>
            <a:pPr lvl="1"/>
            <a:r>
              <a:rPr lang="en-GB" dirty="0" smtClean="0"/>
              <a:t>Agents</a:t>
            </a:r>
          </a:p>
          <a:p>
            <a:pPr lvl="1"/>
            <a:r>
              <a:rPr lang="en-GB" dirty="0" smtClean="0"/>
              <a:t>Staff / Contract staff</a:t>
            </a:r>
          </a:p>
          <a:p>
            <a:pPr lvl="1"/>
            <a:endParaRPr lang="en-GB" dirty="0"/>
          </a:p>
          <a:p>
            <a:endParaRPr lang="en-GB" dirty="0"/>
          </a:p>
        </p:txBody>
      </p:sp>
      <p:pic>
        <p:nvPicPr>
          <p:cNvPr id="3074" name="Picture 2" descr="http://t2.gstatic.com/images?q=tbn:ANd9GcS2KBLZsmJe3OPL080yoCgKj0lspnEnuHJVCNuraIuFElIQ8UNw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95400"/>
            <a:ext cx="3884031"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597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Screening - partners</a:t>
            </a:r>
            <a:endParaRPr lang="en-GB" dirty="0"/>
          </a:p>
        </p:txBody>
      </p:sp>
      <p:sp>
        <p:nvSpPr>
          <p:cNvPr id="3" name="Content Placeholder 2"/>
          <p:cNvSpPr>
            <a:spLocks noGrp="1"/>
          </p:cNvSpPr>
          <p:nvPr>
            <p:ph idx="1"/>
          </p:nvPr>
        </p:nvSpPr>
        <p:spPr>
          <a:xfrm>
            <a:off x="457200" y="1312948"/>
            <a:ext cx="5257800" cy="4813215"/>
          </a:xfrm>
        </p:spPr>
        <p:txBody>
          <a:bodyPr/>
          <a:lstStyle/>
          <a:p>
            <a:r>
              <a:rPr lang="en-GB" dirty="0" smtClean="0"/>
              <a:t>Know your partners …</a:t>
            </a:r>
          </a:p>
          <a:p>
            <a:r>
              <a:rPr lang="en-GB" dirty="0" smtClean="0"/>
              <a:t>Historic focus on US and EU lists</a:t>
            </a:r>
          </a:p>
          <a:p>
            <a:r>
              <a:rPr lang="en-GB" dirty="0" smtClean="0"/>
              <a:t>At least 23 Countries have restricted party lists today – inc: CN, JP, IN, SG, MY</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335215"/>
            <a:ext cx="8534400" cy="2913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2946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practice – ongoing transaction validation</a:t>
            </a:r>
            <a:endParaRPr lang="en-GB" dirty="0"/>
          </a:p>
        </p:txBody>
      </p:sp>
      <p:sp>
        <p:nvSpPr>
          <p:cNvPr id="3" name="Content Placeholder 2"/>
          <p:cNvSpPr>
            <a:spLocks noGrp="1"/>
          </p:cNvSpPr>
          <p:nvPr>
            <p:ph idx="1"/>
          </p:nvPr>
        </p:nvSpPr>
        <p:spPr/>
        <p:txBody>
          <a:bodyPr/>
          <a:lstStyle/>
          <a:p>
            <a:r>
              <a:rPr lang="en-GB" dirty="0" smtClean="0"/>
              <a:t>Solutions can identify key factors against validation frameworks:</a:t>
            </a:r>
          </a:p>
          <a:p>
            <a:pPr lvl="1"/>
            <a:r>
              <a:rPr lang="en-GB" dirty="0" smtClean="0"/>
              <a:t>Are these Partners approved </a:t>
            </a:r>
            <a:r>
              <a:rPr lang="en-GB" dirty="0" smtClean="0"/>
              <a:t>?</a:t>
            </a:r>
          </a:p>
          <a:p>
            <a:pPr lvl="1"/>
            <a:r>
              <a:rPr lang="en-GB" dirty="0" smtClean="0"/>
              <a:t>Are they operating in accordance with our expectations ?</a:t>
            </a:r>
            <a:endParaRPr lang="en-GB" dirty="0" smtClean="0"/>
          </a:p>
          <a:p>
            <a:pPr lvl="1"/>
            <a:r>
              <a:rPr lang="en-GB" dirty="0" smtClean="0"/>
              <a:t>Are these products we buy / sell ?</a:t>
            </a:r>
          </a:p>
          <a:p>
            <a:pPr lvl="2"/>
            <a:r>
              <a:rPr lang="en-GB" dirty="0" smtClean="0"/>
              <a:t>Validated HS codes</a:t>
            </a:r>
          </a:p>
          <a:p>
            <a:pPr lvl="2"/>
            <a:r>
              <a:rPr lang="en-GB" dirty="0" smtClean="0"/>
              <a:t>Other classifications</a:t>
            </a:r>
          </a:p>
          <a:p>
            <a:pPr lvl="1"/>
            <a:r>
              <a:rPr lang="en-GB" dirty="0" smtClean="0"/>
              <a:t>Is there anything unusual regarding these </a:t>
            </a:r>
            <a:r>
              <a:rPr lang="en-GB" dirty="0" smtClean="0"/>
              <a:t>transactions </a:t>
            </a:r>
            <a:r>
              <a:rPr lang="en-GB" dirty="0" smtClean="0"/>
              <a:t>?</a:t>
            </a:r>
          </a:p>
          <a:p>
            <a:pPr lvl="1"/>
            <a:r>
              <a:rPr lang="en-GB" dirty="0" smtClean="0"/>
              <a:t>Are there additional Trade Compliance factors that may have changed:</a:t>
            </a:r>
          </a:p>
          <a:p>
            <a:pPr lvl="2"/>
            <a:r>
              <a:rPr lang="en-GB" dirty="0" smtClean="0"/>
              <a:t>Licences</a:t>
            </a:r>
          </a:p>
          <a:p>
            <a:pPr lvl="2"/>
            <a:r>
              <a:rPr lang="en-GB" dirty="0" smtClean="0"/>
              <a:t>Quotas</a:t>
            </a:r>
          </a:p>
          <a:p>
            <a:pPr lvl="2"/>
            <a:r>
              <a:rPr lang="en-GB" dirty="0" smtClean="0"/>
              <a:t>Sanctions…</a:t>
            </a:r>
          </a:p>
          <a:p>
            <a:pPr lvl="1"/>
            <a:r>
              <a:rPr lang="en-GB" dirty="0" smtClean="0"/>
              <a:t> Exceptions triggered ?</a:t>
            </a:r>
            <a:endParaRPr lang="en-GB" dirty="0"/>
          </a:p>
        </p:txBody>
      </p:sp>
    </p:spTree>
    <p:extLst>
      <p:ext uri="{BB962C8B-B14F-4D97-AF65-F5344CB8AC3E}">
        <p14:creationId xmlns:p14="http://schemas.microsoft.com/office/powerpoint/2010/main" val="3015775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Object 1"/>
          <p:cNvPicPr>
            <a:picLocks noChangeArrowheads="1"/>
          </p:cNvPicPr>
          <p:nvPr/>
        </p:nvPicPr>
        <p:blipFill>
          <a:blip r:embed="rId3">
            <a:extLst>
              <a:ext uri="{28A0092B-C50C-407E-A947-70E740481C1C}">
                <a14:useLocalDpi xmlns:a14="http://schemas.microsoft.com/office/drawing/2010/main" val="0"/>
              </a:ext>
            </a:extLst>
          </a:blip>
          <a:srcRect l="-1164" t="-2155" r="-1692" b="-288"/>
          <a:stretch>
            <a:fillRect/>
          </a:stretch>
        </p:blipFill>
        <p:spPr bwMode="auto">
          <a:xfrm>
            <a:off x="914400" y="1447800"/>
            <a:ext cx="786673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GB" dirty="0"/>
              <a:t>In practice – ongoing transaction validation</a:t>
            </a:r>
            <a:endParaRPr lang="en-GB" dirty="0"/>
          </a:p>
        </p:txBody>
      </p:sp>
    </p:spTree>
    <p:custDataLst>
      <p:tags r:id="rId1"/>
    </p:custDataLst>
    <p:extLst>
      <p:ext uri="{BB962C8B-B14F-4D97-AF65-F5344CB8AC3E}">
        <p14:creationId xmlns:p14="http://schemas.microsoft.com/office/powerpoint/2010/main" val="1452229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Transaction workflow validation</a:t>
            </a:r>
            <a:endParaRPr lang="en-GB"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38125"/>
          <a:stretch/>
        </p:blipFill>
        <p:spPr bwMode="auto">
          <a:xfrm>
            <a:off x="304800" y="1676400"/>
            <a:ext cx="8229600" cy="1717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932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Audit / reporting / Alerts</a:t>
            </a:r>
            <a:endParaRPr lang="en-GB" dirty="0"/>
          </a:p>
        </p:txBody>
      </p:sp>
      <p:sp>
        <p:nvSpPr>
          <p:cNvPr id="3" name="Content Placeholder 2"/>
          <p:cNvSpPr>
            <a:spLocks noGrp="1"/>
          </p:cNvSpPr>
          <p:nvPr>
            <p:ph idx="1"/>
          </p:nvPr>
        </p:nvSpPr>
        <p:spPr>
          <a:xfrm>
            <a:off x="457200" y="1312949"/>
            <a:ext cx="8229600" cy="820652"/>
          </a:xfrm>
        </p:spPr>
        <p:txBody>
          <a:bodyPr>
            <a:normAutofit fontScale="85000" lnSpcReduction="20000"/>
          </a:bodyPr>
          <a:lstStyle/>
          <a:p>
            <a:r>
              <a:rPr lang="en-GB" dirty="0" smtClean="0"/>
              <a:t>On screen Portals</a:t>
            </a:r>
          </a:p>
          <a:p>
            <a:r>
              <a:rPr lang="en-GB" dirty="0" smtClean="0"/>
              <a:t>Reporting tools – auto create / distribute</a:t>
            </a:r>
          </a:p>
          <a:p>
            <a:r>
              <a:rPr lang="en-GB" dirty="0" smtClean="0"/>
              <a:t>Alert emails</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443973"/>
            <a:ext cx="8124701" cy="3863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741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457200" y="1312948"/>
            <a:ext cx="3581400" cy="4813215"/>
          </a:xfrm>
        </p:spPr>
        <p:txBody>
          <a:bodyPr>
            <a:normAutofit lnSpcReduction="10000"/>
          </a:bodyPr>
          <a:lstStyle/>
          <a:p>
            <a:r>
              <a:rPr lang="en-GB" dirty="0" smtClean="0"/>
              <a:t>Software and content can be valuable assets in Trade and Security compliance programs.</a:t>
            </a:r>
          </a:p>
          <a:p>
            <a:r>
              <a:rPr lang="en-GB" dirty="0" smtClean="0"/>
              <a:t>Clear benefits in maintaining compliance</a:t>
            </a:r>
          </a:p>
          <a:p>
            <a:r>
              <a:rPr lang="en-GB" dirty="0" smtClean="0"/>
              <a:t>Enterprises should think of Supply Chain security as part of their overall Compliance program.</a:t>
            </a:r>
          </a:p>
          <a:p>
            <a:pPr marL="0" indent="0">
              <a:buNone/>
            </a:pPr>
            <a:endParaRPr lang="en-GB" dirty="0" smtClean="0"/>
          </a:p>
          <a:p>
            <a:r>
              <a:rPr lang="en-GB" dirty="0" smtClean="0"/>
              <a:t>Increased enforcement is raising the profile of compliance – its time to act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19200"/>
            <a:ext cx="446582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6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 name="Picture 21" descr="SCB_PartnersLogo_20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5029200"/>
            <a:ext cx="1600200" cy="960120"/>
          </a:xfrm>
          <a:prstGeom prst="rect">
            <a:avLst/>
          </a:prstGeom>
        </p:spPr>
      </p:pic>
      <p:sp>
        <p:nvSpPr>
          <p:cNvPr id="10244" name="Rectangle 16"/>
          <p:cNvSpPr>
            <a:spLocks noGrp="1" noChangeArrowheads="1"/>
          </p:cNvSpPr>
          <p:nvPr>
            <p:ph idx="1"/>
          </p:nvPr>
        </p:nvSpPr>
        <p:spPr>
          <a:xfrm>
            <a:off x="457200" y="1249220"/>
            <a:ext cx="6124575" cy="4714875"/>
          </a:xfrm>
        </p:spPr>
        <p:txBody>
          <a:bodyPr>
            <a:normAutofit fontScale="92500" lnSpcReduction="10000"/>
          </a:bodyPr>
          <a:lstStyle/>
          <a:p>
            <a:pPr>
              <a:lnSpc>
                <a:spcPct val="150000"/>
              </a:lnSpc>
            </a:pPr>
            <a:r>
              <a:rPr lang="en-US" sz="1800" dirty="0" smtClean="0"/>
              <a:t>Leading provider of Global Trade Management (GTM) </a:t>
            </a:r>
            <a:r>
              <a:rPr lang="en-US" sz="1800" dirty="0" smtClean="0">
                <a:solidFill>
                  <a:srgbClr val="FF0000"/>
                </a:solidFill>
              </a:rPr>
              <a:t>software</a:t>
            </a:r>
            <a:r>
              <a:rPr lang="en-US" sz="1800" dirty="0" smtClean="0"/>
              <a:t> and </a:t>
            </a:r>
            <a:r>
              <a:rPr lang="en-US" sz="1800" dirty="0" smtClean="0">
                <a:solidFill>
                  <a:srgbClr val="FF0000"/>
                </a:solidFill>
              </a:rPr>
              <a:t>information services </a:t>
            </a:r>
            <a:r>
              <a:rPr lang="en-US" sz="1800" dirty="0" smtClean="0"/>
              <a:t>since 1991.</a:t>
            </a:r>
          </a:p>
          <a:p>
            <a:pPr>
              <a:lnSpc>
                <a:spcPct val="150000"/>
              </a:lnSpc>
            </a:pPr>
            <a:r>
              <a:rPr lang="en-US" sz="1800" dirty="0" smtClean="0"/>
              <a:t>Solutions for all participants in global trade</a:t>
            </a:r>
          </a:p>
          <a:p>
            <a:pPr lvl="1">
              <a:lnSpc>
                <a:spcPct val="150000"/>
              </a:lnSpc>
            </a:pPr>
            <a:r>
              <a:rPr lang="en-US" sz="1600" dirty="0" smtClean="0"/>
              <a:t>Importers</a:t>
            </a:r>
          </a:p>
          <a:p>
            <a:pPr lvl="1">
              <a:lnSpc>
                <a:spcPct val="150000"/>
              </a:lnSpc>
            </a:pPr>
            <a:r>
              <a:rPr lang="en-US" sz="1600" dirty="0" smtClean="0"/>
              <a:t>Exporters</a:t>
            </a:r>
          </a:p>
          <a:p>
            <a:pPr lvl="1">
              <a:lnSpc>
                <a:spcPct val="150000"/>
              </a:lnSpc>
            </a:pPr>
            <a:r>
              <a:rPr lang="en-US" sz="1600" dirty="0" smtClean="0"/>
              <a:t>Third Party Logistics Providers </a:t>
            </a:r>
          </a:p>
          <a:p>
            <a:pPr>
              <a:lnSpc>
                <a:spcPct val="150000"/>
              </a:lnSpc>
            </a:pPr>
            <a:r>
              <a:rPr lang="en-US" sz="1800" dirty="0" smtClean="0"/>
              <a:t>Over 500+ enterprise customers worldwide</a:t>
            </a:r>
          </a:p>
          <a:p>
            <a:pPr lvl="1">
              <a:lnSpc>
                <a:spcPct val="150000"/>
              </a:lnSpc>
            </a:pPr>
            <a:r>
              <a:rPr lang="en-US" sz="1600" dirty="0" smtClean="0"/>
              <a:t>Users in more than 70 countries</a:t>
            </a:r>
          </a:p>
          <a:p>
            <a:pPr>
              <a:lnSpc>
                <a:spcPct val="150000"/>
              </a:lnSpc>
            </a:pPr>
            <a:r>
              <a:rPr lang="en-US" sz="1800" dirty="0" smtClean="0"/>
              <a:t>~500 global trade professionals employees</a:t>
            </a:r>
          </a:p>
          <a:p>
            <a:pPr lvl="1">
              <a:lnSpc>
                <a:spcPct val="150000"/>
              </a:lnSpc>
            </a:pPr>
            <a:r>
              <a:rPr lang="en-US" sz="1600" dirty="0" smtClean="0"/>
              <a:t>US, Europe, China and India</a:t>
            </a:r>
          </a:p>
          <a:p>
            <a:pPr>
              <a:lnSpc>
                <a:spcPct val="150000"/>
              </a:lnSpc>
            </a:pPr>
            <a:r>
              <a:rPr lang="en-US" sz="1800" dirty="0" smtClean="0"/>
              <a:t>Flexible deployment model</a:t>
            </a:r>
          </a:p>
        </p:txBody>
      </p:sp>
      <p:sp>
        <p:nvSpPr>
          <p:cNvPr id="1750021" name="Line 5"/>
          <p:cNvSpPr>
            <a:spLocks noChangeShapeType="1"/>
          </p:cNvSpPr>
          <p:nvPr/>
        </p:nvSpPr>
        <p:spPr bwMode="auto">
          <a:xfrm>
            <a:off x="6731000" y="866776"/>
            <a:ext cx="0" cy="5105400"/>
          </a:xfrm>
          <a:prstGeom prst="line">
            <a:avLst/>
          </a:prstGeom>
          <a:noFill/>
          <a:ln w="9525">
            <a:noFill/>
            <a:round/>
            <a:headEnd/>
            <a:tailEnd/>
          </a:ln>
          <a:effectLst/>
        </p:spPr>
        <p:txBody>
          <a:bodyPr/>
          <a:lstStyle/>
          <a:p>
            <a:pPr algn="ctr">
              <a:defRPr/>
            </a:pPr>
            <a:endParaRPr lang="en-US" sz="1400" b="1">
              <a:effectLst>
                <a:outerShdw blurRad="38100" dist="38100" dir="2700000" algn="tl">
                  <a:srgbClr val="000000">
                    <a:alpha val="43137"/>
                  </a:srgbClr>
                </a:outerShdw>
              </a:effectLst>
            </a:endParaRPr>
          </a:p>
        </p:txBody>
      </p:sp>
      <p:pic>
        <p:nvPicPr>
          <p:cNvPr id="49154" name="Picture 2" descr="award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4927" y="4257843"/>
            <a:ext cx="1394273" cy="542757"/>
          </a:xfrm>
          <a:prstGeom prst="rect">
            <a:avLst/>
          </a:prstGeom>
          <a:noFill/>
          <a:ln w="9525">
            <a:noFill/>
            <a:miter lim="800000"/>
            <a:headEnd/>
            <a:tailEnd/>
          </a:ln>
        </p:spPr>
      </p:pic>
      <p:pic>
        <p:nvPicPr>
          <p:cNvPr id="15" name="Picture 14" descr="2011 Apparel Magazine Top Innovator (Partner) Logo - translusce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8430" y="2596101"/>
            <a:ext cx="1015947" cy="1137699"/>
          </a:xfrm>
          <a:prstGeom prst="rect">
            <a:avLst/>
          </a:prstGeom>
        </p:spPr>
      </p:pic>
      <p:sp>
        <p:nvSpPr>
          <p:cNvPr id="12" name="Title 1"/>
          <p:cNvSpPr txBox="1">
            <a:spLocks/>
          </p:cNvSpPr>
          <p:nvPr/>
        </p:nvSpPr>
        <p:spPr>
          <a:xfrm>
            <a:off x="304800" y="304105"/>
            <a:ext cx="8229600" cy="732675"/>
          </a:xfrm>
          <a:prstGeom prst="rect">
            <a:avLst/>
          </a:prstGeom>
        </p:spPr>
        <p:txBody>
          <a:bodyPr vert="horz" lIns="91440" tIns="45720" rIns="91440" bIns="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dirty="0" smtClean="0">
                <a:solidFill>
                  <a:srgbClr val="DD4819"/>
                </a:solidFill>
                <a:latin typeface="Verdana" pitchFamily="34" charset="0"/>
                <a:ea typeface="Verdana" pitchFamily="34" charset="0"/>
                <a:cs typeface="Verdana" pitchFamily="34" charset="0"/>
              </a:rPr>
              <a:t>About Amber Road</a:t>
            </a:r>
            <a:endParaRPr kumimoji="0" lang="en-US" sz="2800" b="0" i="0" u="none" strike="noStrike" kern="1200" cap="none" spc="0" normalizeH="0" baseline="40000" noProof="0" dirty="0">
              <a:ln>
                <a:noFill/>
              </a:ln>
              <a:solidFill>
                <a:srgbClr val="DD4819"/>
              </a:solidFill>
              <a:effectLst/>
              <a:uLnTx/>
              <a:uFillTx/>
              <a:latin typeface="Verdana" pitchFamily="34" charset="0"/>
              <a:ea typeface="Verdana" pitchFamily="34" charset="0"/>
              <a:cs typeface="Verdana" pitchFamily="34" charset="0"/>
            </a:endParaRPr>
          </a:p>
        </p:txBody>
      </p:sp>
      <p:pic>
        <p:nvPicPr>
          <p:cNvPr id="19" name="Picture 18" descr="sdce201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3112" y="1676400"/>
            <a:ext cx="1527888" cy="1247775"/>
          </a:xfrm>
          <a:prstGeom prst="rect">
            <a:avLst/>
          </a:prstGeom>
        </p:spPr>
      </p:pic>
      <p:pic>
        <p:nvPicPr>
          <p:cNvPr id="21" name="Picture 20" descr="2012_ProstoKnow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2200" y="3124200"/>
            <a:ext cx="1920240" cy="1280160"/>
          </a:xfrm>
          <a:prstGeom prst="rect">
            <a:avLst/>
          </a:prstGeom>
          <a:noFill/>
          <a:ln>
            <a:noFill/>
          </a:ln>
        </p:spPr>
      </p:pic>
      <p:pic>
        <p:nvPicPr>
          <p:cNvPr id="69634" name="Picture 2" descr="https://encrypted-tbn0.gstatic.com/images?q=tbn:ANd9GcQ6cZafd4xG8B4ytBJQd_dBuo_m6M3BXhwAXqHxBNMV8wS5F4X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685800"/>
            <a:ext cx="1600200" cy="830874"/>
          </a:xfrm>
          <a:prstGeom prst="rect">
            <a:avLst/>
          </a:prstGeom>
          <a:noFill/>
        </p:spPr>
      </p:pic>
    </p:spTree>
    <p:extLst>
      <p:ext uri="{BB962C8B-B14F-4D97-AF65-F5344CB8AC3E}">
        <p14:creationId xmlns:p14="http://schemas.microsoft.com/office/powerpoint/2010/main" val="51270187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457200" y="414633"/>
            <a:ext cx="8229600" cy="656475"/>
          </a:xfrm>
        </p:spPr>
        <p:txBody>
          <a:bodyPr/>
          <a:lstStyle/>
          <a:p>
            <a:r>
              <a:rPr lang="en-US" dirty="0" smtClean="0"/>
              <a:t>Global Customer Base – Many Verticals</a:t>
            </a:r>
          </a:p>
        </p:txBody>
      </p:sp>
      <p:grpSp>
        <p:nvGrpSpPr>
          <p:cNvPr id="8" name="Group 7"/>
          <p:cNvGrpSpPr/>
          <p:nvPr/>
        </p:nvGrpSpPr>
        <p:grpSpPr>
          <a:xfrm>
            <a:off x="70001" y="1106839"/>
            <a:ext cx="1713931" cy="5065361"/>
            <a:chOff x="70001" y="1106839"/>
            <a:chExt cx="1713931" cy="5065361"/>
          </a:xfrm>
        </p:grpSpPr>
        <p:grpSp>
          <p:nvGrpSpPr>
            <p:cNvPr id="5" name="Group 4"/>
            <p:cNvGrpSpPr/>
            <p:nvPr/>
          </p:nvGrpSpPr>
          <p:grpSpPr>
            <a:xfrm>
              <a:off x="87434" y="1106839"/>
              <a:ext cx="1665166" cy="5065361"/>
              <a:chOff x="87434" y="1251214"/>
              <a:chExt cx="3115154" cy="3060909"/>
            </a:xfrm>
          </p:grpSpPr>
          <p:sp>
            <p:nvSpPr>
              <p:cNvPr id="9" name="AutoShape 1069"/>
              <p:cNvSpPr>
                <a:spLocks noChangeArrowheads="1"/>
              </p:cNvSpPr>
              <p:nvPr/>
            </p:nvSpPr>
            <p:spPr bwMode="auto">
              <a:xfrm>
                <a:off x="87434" y="1251214"/>
                <a:ext cx="3115154" cy="228600"/>
              </a:xfrm>
              <a:prstGeom prst="roundRect">
                <a:avLst>
                  <a:gd name="adj" fmla="val 8440"/>
                </a:avLst>
              </a:prstGeom>
              <a:gradFill flip="none" rotWithShape="1">
                <a:gsLst>
                  <a:gs pos="100000">
                    <a:srgbClr val="E45C26"/>
                  </a:gs>
                  <a:gs pos="0">
                    <a:srgbClr val="E46226"/>
                  </a:gs>
                  <a:gs pos="50000">
                    <a:srgbClr val="FF9C2D"/>
                  </a:gs>
                </a:gsLst>
                <a:lin ang="13500000" scaled="1"/>
                <a:tileRect/>
              </a:gra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Verdana" pitchFamily="34" charset="0"/>
                  <a:ea typeface="Verdana" pitchFamily="34" charset="0"/>
                  <a:cs typeface="Verdana" pitchFamily="34" charset="0"/>
                </a:endParaRPr>
              </a:p>
            </p:txBody>
          </p:sp>
          <p:sp>
            <p:nvSpPr>
              <p:cNvPr id="11" name="Rectangle 10"/>
              <p:cNvSpPr/>
              <p:nvPr/>
            </p:nvSpPr>
            <p:spPr>
              <a:xfrm>
                <a:off x="87434" y="1251214"/>
                <a:ext cx="3108157" cy="3060909"/>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70001" y="1172496"/>
              <a:ext cx="1713931" cy="230832"/>
            </a:xfrm>
            <a:prstGeom prst="rect">
              <a:avLst/>
            </a:prstGeom>
            <a:noFill/>
          </p:spPr>
          <p:txBody>
            <a:bodyPr wrap="none" rtlCol="0">
              <a:spAutoFit/>
            </a:bodyPr>
            <a:lstStyle/>
            <a:p>
              <a:r>
                <a:rPr lang="en-US" sz="900" b="1" dirty="0" smtClean="0">
                  <a:solidFill>
                    <a:schemeClr val="bg1"/>
                  </a:solidFill>
                  <a:latin typeface="Verdana" pitchFamily="34" charset="0"/>
                  <a:ea typeface="Verdana" pitchFamily="34" charset="0"/>
                  <a:cs typeface="Verdana" pitchFamily="34" charset="0"/>
                </a:rPr>
                <a:t>High-Tech / Electronics</a:t>
              </a:r>
              <a:endParaRPr lang="en-US" sz="900" b="1" dirty="0">
                <a:solidFill>
                  <a:schemeClr val="bg1"/>
                </a:solidFill>
                <a:latin typeface="Verdana" pitchFamily="34" charset="0"/>
                <a:ea typeface="Verdana" pitchFamily="34" charset="0"/>
                <a:cs typeface="Verdana" pitchFamily="34" charset="0"/>
              </a:endParaRPr>
            </a:p>
          </p:txBody>
        </p:sp>
      </p:grpSp>
      <p:grpSp>
        <p:nvGrpSpPr>
          <p:cNvPr id="7" name="Group 6"/>
          <p:cNvGrpSpPr/>
          <p:nvPr/>
        </p:nvGrpSpPr>
        <p:grpSpPr>
          <a:xfrm>
            <a:off x="1876943" y="1106839"/>
            <a:ext cx="1682599" cy="5065361"/>
            <a:chOff x="1788813" y="1106128"/>
            <a:chExt cx="1682599" cy="5065361"/>
          </a:xfrm>
        </p:grpSpPr>
        <p:grpSp>
          <p:nvGrpSpPr>
            <p:cNvPr id="68" name="Group 67"/>
            <p:cNvGrpSpPr/>
            <p:nvPr/>
          </p:nvGrpSpPr>
          <p:grpSpPr>
            <a:xfrm>
              <a:off x="1806246" y="1106128"/>
              <a:ext cx="1665166" cy="5065361"/>
              <a:chOff x="87434" y="1251214"/>
              <a:chExt cx="3115154" cy="3060909"/>
            </a:xfrm>
          </p:grpSpPr>
          <p:sp>
            <p:nvSpPr>
              <p:cNvPr id="69" name="AutoShape 1069"/>
              <p:cNvSpPr>
                <a:spLocks noChangeArrowheads="1"/>
              </p:cNvSpPr>
              <p:nvPr/>
            </p:nvSpPr>
            <p:spPr bwMode="auto">
              <a:xfrm>
                <a:off x="87434" y="1251214"/>
                <a:ext cx="3115154" cy="228600"/>
              </a:xfrm>
              <a:prstGeom prst="roundRect">
                <a:avLst>
                  <a:gd name="adj" fmla="val 8440"/>
                </a:avLst>
              </a:prstGeom>
              <a:gradFill flip="none" rotWithShape="1">
                <a:gsLst>
                  <a:gs pos="100000">
                    <a:srgbClr val="E45C26"/>
                  </a:gs>
                  <a:gs pos="0">
                    <a:srgbClr val="E46226"/>
                  </a:gs>
                  <a:gs pos="50000">
                    <a:srgbClr val="FF9C2D"/>
                  </a:gs>
                </a:gsLst>
                <a:lin ang="13500000" scaled="1"/>
                <a:tileRect/>
              </a:gra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Verdana" pitchFamily="34" charset="0"/>
                  <a:ea typeface="Verdana" pitchFamily="34" charset="0"/>
                  <a:cs typeface="Verdana" pitchFamily="34" charset="0"/>
                </a:endParaRPr>
              </a:p>
            </p:txBody>
          </p:sp>
          <p:sp>
            <p:nvSpPr>
              <p:cNvPr id="70" name="Rectangle 69"/>
              <p:cNvSpPr/>
              <p:nvPr/>
            </p:nvSpPr>
            <p:spPr>
              <a:xfrm>
                <a:off x="87434" y="1251214"/>
                <a:ext cx="3108157" cy="3060909"/>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1" name="TextBox 70"/>
            <p:cNvSpPr txBox="1"/>
            <p:nvPr/>
          </p:nvSpPr>
          <p:spPr>
            <a:xfrm>
              <a:off x="1788813" y="1171785"/>
              <a:ext cx="1223412" cy="230832"/>
            </a:xfrm>
            <a:prstGeom prst="rect">
              <a:avLst/>
            </a:prstGeom>
            <a:noFill/>
          </p:spPr>
          <p:txBody>
            <a:bodyPr wrap="none" rtlCol="0">
              <a:spAutoFit/>
            </a:bodyPr>
            <a:lstStyle/>
            <a:p>
              <a:r>
                <a:rPr lang="en-US" sz="900" b="1" dirty="0" smtClean="0">
                  <a:solidFill>
                    <a:schemeClr val="bg1"/>
                  </a:solidFill>
                  <a:latin typeface="Verdana" pitchFamily="34" charset="0"/>
                  <a:ea typeface="Verdana" pitchFamily="34" charset="0"/>
                  <a:cs typeface="Verdana" pitchFamily="34" charset="0"/>
                </a:rPr>
                <a:t>Retail / Apparel</a:t>
              </a:r>
              <a:endParaRPr lang="en-US" sz="900" b="1" dirty="0">
                <a:solidFill>
                  <a:schemeClr val="bg1"/>
                </a:solidFill>
                <a:latin typeface="Verdana" pitchFamily="34" charset="0"/>
                <a:ea typeface="Verdana" pitchFamily="34" charset="0"/>
                <a:cs typeface="Verdana" pitchFamily="34" charset="0"/>
              </a:endParaRPr>
            </a:p>
          </p:txBody>
        </p:sp>
      </p:grpSp>
      <p:grpSp>
        <p:nvGrpSpPr>
          <p:cNvPr id="6" name="Group 5"/>
          <p:cNvGrpSpPr/>
          <p:nvPr/>
        </p:nvGrpSpPr>
        <p:grpSpPr>
          <a:xfrm>
            <a:off x="3683885" y="1106839"/>
            <a:ext cx="1682599" cy="5065361"/>
            <a:chOff x="3507431" y="1103672"/>
            <a:chExt cx="1682599" cy="5065361"/>
          </a:xfrm>
        </p:grpSpPr>
        <p:grpSp>
          <p:nvGrpSpPr>
            <p:cNvPr id="72" name="Group 71"/>
            <p:cNvGrpSpPr/>
            <p:nvPr/>
          </p:nvGrpSpPr>
          <p:grpSpPr>
            <a:xfrm>
              <a:off x="3524864" y="1103672"/>
              <a:ext cx="1665166" cy="5065361"/>
              <a:chOff x="87434" y="1251214"/>
              <a:chExt cx="3115154" cy="3060909"/>
            </a:xfrm>
          </p:grpSpPr>
          <p:sp>
            <p:nvSpPr>
              <p:cNvPr id="73" name="AutoShape 1069"/>
              <p:cNvSpPr>
                <a:spLocks noChangeArrowheads="1"/>
              </p:cNvSpPr>
              <p:nvPr/>
            </p:nvSpPr>
            <p:spPr bwMode="auto">
              <a:xfrm>
                <a:off x="87434" y="1251214"/>
                <a:ext cx="3115154" cy="228600"/>
              </a:xfrm>
              <a:prstGeom prst="roundRect">
                <a:avLst>
                  <a:gd name="adj" fmla="val 8440"/>
                </a:avLst>
              </a:prstGeom>
              <a:gradFill flip="none" rotWithShape="1">
                <a:gsLst>
                  <a:gs pos="100000">
                    <a:srgbClr val="E45C26"/>
                  </a:gs>
                  <a:gs pos="0">
                    <a:srgbClr val="E46226"/>
                  </a:gs>
                  <a:gs pos="50000">
                    <a:srgbClr val="FF9C2D"/>
                  </a:gs>
                </a:gsLst>
                <a:lin ang="13500000" scaled="1"/>
                <a:tileRect/>
              </a:gra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Verdana" pitchFamily="34" charset="0"/>
                  <a:ea typeface="Verdana" pitchFamily="34" charset="0"/>
                  <a:cs typeface="Verdana" pitchFamily="34" charset="0"/>
                </a:endParaRPr>
              </a:p>
            </p:txBody>
          </p:sp>
          <p:sp>
            <p:nvSpPr>
              <p:cNvPr id="74" name="Rectangle 73"/>
              <p:cNvSpPr/>
              <p:nvPr/>
            </p:nvSpPr>
            <p:spPr>
              <a:xfrm>
                <a:off x="87434" y="1251214"/>
                <a:ext cx="3108157" cy="3060909"/>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TextBox 74"/>
            <p:cNvSpPr txBox="1"/>
            <p:nvPr/>
          </p:nvSpPr>
          <p:spPr>
            <a:xfrm>
              <a:off x="3507431" y="1169329"/>
              <a:ext cx="827471" cy="230832"/>
            </a:xfrm>
            <a:prstGeom prst="rect">
              <a:avLst/>
            </a:prstGeom>
            <a:noFill/>
          </p:spPr>
          <p:txBody>
            <a:bodyPr wrap="none" rtlCol="0">
              <a:spAutoFit/>
            </a:bodyPr>
            <a:lstStyle/>
            <a:p>
              <a:r>
                <a:rPr lang="en-US" sz="900" b="1" dirty="0" smtClean="0">
                  <a:solidFill>
                    <a:schemeClr val="bg1"/>
                  </a:solidFill>
                  <a:latin typeface="Verdana" pitchFamily="34" charset="0"/>
                  <a:ea typeface="Verdana" pitchFamily="34" charset="0"/>
                  <a:cs typeface="Verdana" pitchFamily="34" charset="0"/>
                </a:rPr>
                <a:t>Industrial</a:t>
              </a:r>
              <a:endParaRPr lang="en-US" sz="900" b="1" dirty="0">
                <a:solidFill>
                  <a:schemeClr val="bg1"/>
                </a:solidFill>
                <a:latin typeface="Verdana" pitchFamily="34" charset="0"/>
                <a:ea typeface="Verdana" pitchFamily="34" charset="0"/>
                <a:cs typeface="Verdana" pitchFamily="34" charset="0"/>
              </a:endParaRPr>
            </a:p>
          </p:txBody>
        </p:sp>
      </p:grpSp>
      <p:sp>
        <p:nvSpPr>
          <p:cNvPr id="81" name="AutoShape 1069"/>
          <p:cNvSpPr>
            <a:spLocks noChangeArrowheads="1"/>
          </p:cNvSpPr>
          <p:nvPr/>
        </p:nvSpPr>
        <p:spPr bwMode="auto">
          <a:xfrm>
            <a:off x="7315200" y="1106839"/>
            <a:ext cx="1665166" cy="378300"/>
          </a:xfrm>
          <a:prstGeom prst="roundRect">
            <a:avLst>
              <a:gd name="adj" fmla="val 8440"/>
            </a:avLst>
          </a:prstGeom>
          <a:gradFill flip="none" rotWithShape="1">
            <a:gsLst>
              <a:gs pos="100000">
                <a:srgbClr val="E45C26"/>
              </a:gs>
              <a:gs pos="0">
                <a:srgbClr val="E46226"/>
              </a:gs>
              <a:gs pos="50000">
                <a:srgbClr val="FF9C2D"/>
              </a:gs>
            </a:gsLst>
            <a:lin ang="13500000" scaled="1"/>
            <a:tileRect/>
          </a:gra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Verdana" pitchFamily="34" charset="0"/>
              <a:ea typeface="Verdana" pitchFamily="34" charset="0"/>
              <a:cs typeface="Verdana" pitchFamily="34" charset="0"/>
            </a:endParaRPr>
          </a:p>
        </p:txBody>
      </p:sp>
      <p:sp>
        <p:nvSpPr>
          <p:cNvPr id="82" name="Rectangle 81"/>
          <p:cNvSpPr/>
          <p:nvPr/>
        </p:nvSpPr>
        <p:spPr>
          <a:xfrm>
            <a:off x="7315200" y="1106839"/>
            <a:ext cx="1661426" cy="2398361"/>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7297767" y="1172496"/>
            <a:ext cx="780983" cy="230832"/>
          </a:xfrm>
          <a:prstGeom prst="rect">
            <a:avLst/>
          </a:prstGeom>
          <a:noFill/>
        </p:spPr>
        <p:txBody>
          <a:bodyPr wrap="none" rtlCol="0">
            <a:spAutoFit/>
          </a:bodyPr>
          <a:lstStyle/>
          <a:p>
            <a:r>
              <a:rPr lang="en-US" sz="900" b="1" dirty="0" smtClean="0">
                <a:solidFill>
                  <a:schemeClr val="bg1"/>
                </a:solidFill>
                <a:latin typeface="Verdana" pitchFamily="34" charset="0"/>
                <a:ea typeface="Verdana" pitchFamily="34" charset="0"/>
                <a:cs typeface="Verdana" pitchFamily="34" charset="0"/>
              </a:rPr>
              <a:t>Oil &amp; Gas</a:t>
            </a:r>
            <a:endParaRPr lang="en-US" sz="900" b="1" dirty="0">
              <a:solidFill>
                <a:schemeClr val="bg1"/>
              </a:solidFill>
              <a:latin typeface="Verdana" pitchFamily="34" charset="0"/>
              <a:ea typeface="Verdana" pitchFamily="34" charset="0"/>
              <a:cs typeface="Verdana" pitchFamily="34" charset="0"/>
            </a:endParaRPr>
          </a:p>
        </p:txBody>
      </p:sp>
      <p:pic>
        <p:nvPicPr>
          <p:cNvPr id="84" name="Picture 346" descr="cu_agilen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5298173"/>
            <a:ext cx="1377315" cy="391255"/>
          </a:xfrm>
          <a:prstGeom prst="rect">
            <a:avLst/>
          </a:prstGeom>
          <a:noFill/>
          <a:ln w="9525">
            <a:noFill/>
            <a:miter lim="800000"/>
            <a:headEnd/>
            <a:tailEnd/>
          </a:ln>
        </p:spPr>
      </p:pic>
      <p:pic>
        <p:nvPicPr>
          <p:cNvPr id="85"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307573"/>
            <a:ext cx="895757" cy="364826"/>
          </a:xfrm>
          <a:prstGeom prst="rect">
            <a:avLst/>
          </a:prstGeom>
          <a:noFill/>
          <a:ln w="9525">
            <a:noFill/>
            <a:miter lim="800000"/>
            <a:headEnd/>
            <a:tailEnd/>
          </a:ln>
          <a:effectLst/>
        </p:spPr>
      </p:pic>
      <p:pic>
        <p:nvPicPr>
          <p:cNvPr id="86" name="Picture 339" descr="cu_de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3164573"/>
            <a:ext cx="769449" cy="256828"/>
          </a:xfrm>
          <a:prstGeom prst="rect">
            <a:avLst/>
          </a:prstGeom>
          <a:noFill/>
          <a:ln w="9525">
            <a:noFill/>
            <a:miter lim="800000"/>
            <a:headEnd/>
            <a:tailEnd/>
          </a:ln>
        </p:spPr>
      </p:pic>
      <p:pic>
        <p:nvPicPr>
          <p:cNvPr id="87" name="Picture 350" descr="pana0"/>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069573"/>
            <a:ext cx="892047" cy="215141"/>
          </a:xfrm>
          <a:prstGeom prst="rect">
            <a:avLst/>
          </a:prstGeom>
          <a:noFill/>
          <a:ln w="9525">
            <a:noFill/>
            <a:miter lim="800000"/>
            <a:headEnd/>
            <a:tailEnd/>
          </a:ln>
        </p:spPr>
      </p:pic>
      <p:pic>
        <p:nvPicPr>
          <p:cNvPr id="89" name="Picture 1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752600"/>
            <a:ext cx="583720" cy="310654"/>
          </a:xfrm>
          <a:prstGeom prst="rect">
            <a:avLst/>
          </a:prstGeom>
          <a:noFill/>
          <a:ln w="9525">
            <a:noFill/>
            <a:miter lim="800000"/>
            <a:headEnd/>
            <a:tailEnd/>
          </a:ln>
        </p:spPr>
      </p:pic>
      <p:pic>
        <p:nvPicPr>
          <p:cNvPr id="90" name="Picture 24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4458" r="13254" b="-1053"/>
          <a:stretch>
            <a:fillRect/>
          </a:stretch>
        </p:blipFill>
        <p:spPr bwMode="auto">
          <a:xfrm>
            <a:off x="914400" y="5679173"/>
            <a:ext cx="636785" cy="254272"/>
          </a:xfrm>
          <a:prstGeom prst="rect">
            <a:avLst/>
          </a:prstGeom>
          <a:noFill/>
          <a:ln w="9525">
            <a:noFill/>
            <a:miter lim="800000"/>
            <a:headEnd/>
            <a:tailEnd/>
          </a:ln>
        </p:spPr>
      </p:pic>
      <p:pic>
        <p:nvPicPr>
          <p:cNvPr id="91" name="Picture 67" descr="Xilinx, Inc.">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 y="3850373"/>
            <a:ext cx="703117" cy="207840"/>
          </a:xfrm>
          <a:prstGeom prst="rect">
            <a:avLst/>
          </a:prstGeom>
          <a:noFill/>
          <a:ln w="9525">
            <a:noFill/>
            <a:miter lim="800000"/>
            <a:headEnd/>
            <a:tailEnd/>
          </a:ln>
        </p:spPr>
      </p:pic>
      <p:pic>
        <p:nvPicPr>
          <p:cNvPr id="93" name="Picture 116"/>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524000"/>
            <a:ext cx="742916" cy="296282"/>
          </a:xfrm>
          <a:prstGeom prst="rect">
            <a:avLst/>
          </a:prstGeom>
          <a:noFill/>
          <a:ln w="9525">
            <a:noFill/>
            <a:miter lim="800000"/>
            <a:headEnd/>
            <a:tailEnd/>
          </a:ln>
        </p:spPr>
      </p:pic>
      <p:pic>
        <p:nvPicPr>
          <p:cNvPr id="95" name="Picture 107"/>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755373"/>
            <a:ext cx="565077" cy="264427"/>
          </a:xfrm>
          <a:prstGeom prst="rect">
            <a:avLst/>
          </a:prstGeom>
          <a:noFill/>
          <a:ln w="9525">
            <a:noFill/>
            <a:miter lim="800000"/>
            <a:headEnd/>
            <a:tailEnd/>
          </a:ln>
        </p:spPr>
      </p:pic>
      <p:pic>
        <p:nvPicPr>
          <p:cNvPr id="96" name="Picture 109"/>
          <p:cNvPicPr>
            <a:picLocks noChangeAspect="1" noChangeArrowheads="1"/>
          </p:cNvPicPr>
          <p:nvPr/>
        </p:nvPicPr>
        <p:blipFill>
          <a:blip r:embed="rId1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62000" y="4840973"/>
            <a:ext cx="822514" cy="177991"/>
          </a:xfrm>
          <a:prstGeom prst="rect">
            <a:avLst/>
          </a:prstGeom>
          <a:noFill/>
          <a:ln w="9525" cap="flat" cmpd="sng">
            <a:noFill/>
            <a:prstDash val="solid"/>
            <a:miter lim="800000"/>
            <a:headEnd/>
            <a:tailEnd/>
          </a:ln>
          <a:effectLst>
            <a:outerShdw dist="17961" dir="2700000" algn="ctr" rotWithShape="0">
              <a:schemeClr val="bg2"/>
            </a:outerShdw>
          </a:effectLst>
        </p:spPr>
      </p:pic>
      <p:pic>
        <p:nvPicPr>
          <p:cNvPr id="98" name="Picture 117"/>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4002773"/>
            <a:ext cx="644524" cy="428946"/>
          </a:xfrm>
          <a:prstGeom prst="rect">
            <a:avLst/>
          </a:prstGeom>
          <a:noFill/>
          <a:ln w="9525">
            <a:noFill/>
            <a:miter lim="800000"/>
            <a:headEnd/>
            <a:tailEnd/>
          </a:ln>
        </p:spPr>
      </p:pic>
      <p:pic>
        <p:nvPicPr>
          <p:cNvPr id="99" name="Picture 9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3545573"/>
            <a:ext cx="816986" cy="177990"/>
          </a:xfrm>
          <a:prstGeom prst="rect">
            <a:avLst/>
          </a:prstGeom>
          <a:noFill/>
          <a:ln w="9525">
            <a:noFill/>
            <a:miter lim="800000"/>
            <a:headEnd/>
            <a:tailEnd/>
          </a:ln>
        </p:spPr>
      </p:pic>
      <p:pic>
        <p:nvPicPr>
          <p:cNvPr id="100" name="Picture 99" descr="AT_and_T.gif"/>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38200" y="2783573"/>
            <a:ext cx="889370" cy="409392"/>
          </a:xfrm>
          <a:prstGeom prst="rect">
            <a:avLst/>
          </a:prstGeom>
        </p:spPr>
      </p:pic>
      <p:pic>
        <p:nvPicPr>
          <p:cNvPr id="101" name="Picture 31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81000" y="2478773"/>
            <a:ext cx="347136" cy="354875"/>
          </a:xfrm>
          <a:prstGeom prst="rect">
            <a:avLst/>
          </a:prstGeom>
          <a:noFill/>
          <a:ln w="9525">
            <a:noFill/>
            <a:miter lim="800000"/>
            <a:headEnd/>
            <a:tailEnd/>
          </a:ln>
        </p:spPr>
      </p:pic>
      <p:pic>
        <p:nvPicPr>
          <p:cNvPr id="102" name="Picture 115"/>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1981200"/>
            <a:ext cx="873369" cy="328343"/>
          </a:xfrm>
          <a:prstGeom prst="rect">
            <a:avLst/>
          </a:prstGeom>
          <a:noFill/>
          <a:ln w="9525">
            <a:noFill/>
            <a:miter lim="800000"/>
            <a:headEnd/>
            <a:tailEnd/>
          </a:ln>
        </p:spPr>
      </p:pic>
      <p:pic>
        <p:nvPicPr>
          <p:cNvPr id="103" name="Picture 69"/>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2402573"/>
            <a:ext cx="762816" cy="275277"/>
          </a:xfrm>
          <a:prstGeom prst="rect">
            <a:avLst/>
          </a:prstGeom>
          <a:noFill/>
          <a:ln w="9525">
            <a:noFill/>
            <a:miter lim="800000"/>
            <a:headEnd/>
            <a:tailEnd/>
          </a:ln>
        </p:spPr>
      </p:pic>
      <p:pic>
        <p:nvPicPr>
          <p:cNvPr id="104" name="Picture 103" descr="Abercrombie_and_Fitch.tif"/>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057400" y="2057400"/>
            <a:ext cx="1437841" cy="118447"/>
          </a:xfrm>
          <a:prstGeom prst="rect">
            <a:avLst/>
          </a:prstGeom>
        </p:spPr>
      </p:pic>
      <p:pic>
        <p:nvPicPr>
          <p:cNvPr id="105" name="Picture 37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667000" y="3220064"/>
            <a:ext cx="622607" cy="203385"/>
          </a:xfrm>
          <a:prstGeom prst="rect">
            <a:avLst/>
          </a:prstGeom>
          <a:noFill/>
          <a:ln w="9525">
            <a:noFill/>
            <a:miter lim="800000"/>
            <a:headEnd/>
            <a:tailEnd/>
          </a:ln>
        </p:spPr>
      </p:pic>
      <p:pic>
        <p:nvPicPr>
          <p:cNvPr id="106" name="Picture 124"/>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2895600"/>
            <a:ext cx="1048351" cy="229326"/>
          </a:xfrm>
          <a:prstGeom prst="rect">
            <a:avLst/>
          </a:prstGeom>
          <a:noFill/>
          <a:ln w="9525">
            <a:noFill/>
            <a:miter lim="800000"/>
            <a:headEnd/>
            <a:tailEnd/>
          </a:ln>
        </p:spPr>
      </p:pic>
      <p:pic>
        <p:nvPicPr>
          <p:cNvPr id="107" name="Picture 121"/>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0" y="3581400"/>
            <a:ext cx="966078" cy="161878"/>
          </a:xfrm>
          <a:prstGeom prst="rect">
            <a:avLst/>
          </a:prstGeom>
          <a:noFill/>
          <a:ln w="9525">
            <a:noFill/>
            <a:miter lim="800000"/>
            <a:headEnd/>
            <a:tailEnd/>
          </a:ln>
        </p:spPr>
      </p:pic>
      <p:pic>
        <p:nvPicPr>
          <p:cNvPr id="108" name="Picture 32"/>
          <p:cNvPicPr>
            <a:picLocks noChangeAspect="1" noChangeArrowheads="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0" y="1600200"/>
            <a:ext cx="990600" cy="295458"/>
          </a:xfrm>
          <a:prstGeom prst="rect">
            <a:avLst/>
          </a:prstGeom>
          <a:noFill/>
          <a:ln w="9525">
            <a:noFill/>
            <a:miter lim="800000"/>
            <a:headEnd/>
            <a:tailEnd/>
          </a:ln>
        </p:spPr>
      </p:pic>
      <p:pic>
        <p:nvPicPr>
          <p:cNvPr id="109" name="Picture 119"/>
          <p:cNvPicPr>
            <a:picLocks noChangeAspect="1" noChangeArrowheads="1"/>
          </p:cNvPicPr>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0" y="2325328"/>
            <a:ext cx="425539" cy="418730"/>
          </a:xfrm>
          <a:prstGeom prst="rect">
            <a:avLst/>
          </a:prstGeom>
          <a:noFill/>
          <a:ln w="9525">
            <a:noFill/>
            <a:miter lim="800000"/>
            <a:headEnd/>
            <a:tailEnd/>
          </a:ln>
        </p:spPr>
      </p:pic>
      <p:pic>
        <p:nvPicPr>
          <p:cNvPr id="110" name="Picture 109" descr="Mary-Kay.gif"/>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590800" y="3923072"/>
            <a:ext cx="869781" cy="220344"/>
          </a:xfrm>
          <a:prstGeom prst="rect">
            <a:avLst/>
          </a:prstGeom>
        </p:spPr>
      </p:pic>
      <p:pic>
        <p:nvPicPr>
          <p:cNvPr id="111" name="Picture 254"/>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638800" y="1758336"/>
            <a:ext cx="906779" cy="355600"/>
          </a:xfrm>
          <a:prstGeom prst="rect">
            <a:avLst/>
          </a:prstGeom>
          <a:noFill/>
          <a:ln w="9525">
            <a:noFill/>
            <a:miter lim="800000"/>
            <a:headEnd/>
            <a:tailEnd/>
          </a:ln>
        </p:spPr>
      </p:pic>
      <p:pic>
        <p:nvPicPr>
          <p:cNvPr id="112" name="Picture 343" descr="cu_pfize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477000" y="1600200"/>
            <a:ext cx="493484" cy="339060"/>
          </a:xfrm>
          <a:prstGeom prst="rect">
            <a:avLst/>
          </a:prstGeom>
          <a:noFill/>
          <a:ln w="9525">
            <a:noFill/>
            <a:miter lim="800000"/>
            <a:headEnd/>
            <a:tailEnd/>
          </a:ln>
        </p:spPr>
      </p:pic>
      <p:pic>
        <p:nvPicPr>
          <p:cNvPr id="113" name="Picture 10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248400" y="2590800"/>
            <a:ext cx="756759" cy="210026"/>
          </a:xfrm>
          <a:prstGeom prst="rect">
            <a:avLst/>
          </a:prstGeom>
          <a:noFill/>
          <a:ln w="9525">
            <a:noFill/>
            <a:miter lim="800000"/>
            <a:headEnd/>
            <a:tailEnd/>
          </a:ln>
        </p:spPr>
      </p:pic>
      <p:pic>
        <p:nvPicPr>
          <p:cNvPr id="114" name="Picture 11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324600" y="2133600"/>
            <a:ext cx="658971" cy="277812"/>
          </a:xfrm>
          <a:prstGeom prst="rect">
            <a:avLst/>
          </a:prstGeom>
          <a:noFill/>
          <a:ln w="9525">
            <a:noFill/>
            <a:miter lim="800000"/>
            <a:headEnd/>
            <a:tailEnd/>
          </a:ln>
        </p:spPr>
      </p:pic>
      <p:pic>
        <p:nvPicPr>
          <p:cNvPr id="115" name="Picture 114"/>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819400" y="4876800"/>
            <a:ext cx="624257" cy="329332"/>
          </a:xfrm>
          <a:prstGeom prst="rect">
            <a:avLst/>
          </a:prstGeom>
        </p:spPr>
      </p:pic>
      <p:pic>
        <p:nvPicPr>
          <p:cNvPr id="117" name="Picture 315"/>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810000" y="4284408"/>
            <a:ext cx="604594" cy="232610"/>
          </a:xfrm>
          <a:prstGeom prst="rect">
            <a:avLst/>
          </a:prstGeom>
          <a:noFill/>
          <a:ln w="9525">
            <a:noFill/>
            <a:miter lim="800000"/>
            <a:headEnd/>
            <a:tailEnd/>
          </a:ln>
        </p:spPr>
      </p:pic>
      <p:pic>
        <p:nvPicPr>
          <p:cNvPr id="118" name="Picture 70" descr="leggett-redefined-logo">
            <a:hlinkClick r:id="rId33"/>
          </p:cNvPr>
          <p:cNvPicPr>
            <a:picLocks noChangeAspect="1" noChangeArrowheads="1"/>
          </p:cNvPicPr>
          <p:nvPr/>
        </p:nvPicPr>
        <p:blipFill>
          <a:blip r:embed="rId3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9600" y="3048000"/>
            <a:ext cx="842971" cy="350837"/>
          </a:xfrm>
          <a:prstGeom prst="rect">
            <a:avLst/>
          </a:prstGeom>
          <a:noFill/>
          <a:ln w="9525">
            <a:noFill/>
            <a:miter lim="800000"/>
            <a:headEnd/>
            <a:tailEnd/>
          </a:ln>
        </p:spPr>
      </p:pic>
      <p:pic>
        <p:nvPicPr>
          <p:cNvPr id="119" name="Picture 73"/>
          <p:cNvPicPr>
            <a:picLocks noChangeAspect="1" noChangeArrowheads="1"/>
          </p:cNvPicPr>
          <p:nvPr/>
        </p:nvPicPr>
        <p:blipFill>
          <a:blip r:embed="rId3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5800" y="2514600"/>
            <a:ext cx="724742" cy="223959"/>
          </a:xfrm>
          <a:prstGeom prst="rect">
            <a:avLst/>
          </a:prstGeom>
          <a:noFill/>
          <a:ln w="9525">
            <a:noFill/>
            <a:miter lim="800000"/>
            <a:headEnd/>
            <a:tailEnd/>
          </a:ln>
        </p:spPr>
      </p:pic>
      <p:pic>
        <p:nvPicPr>
          <p:cNvPr id="120" name="Picture 108"/>
          <p:cNvPicPr>
            <a:picLocks noChangeAspect="1" noChangeArrowheads="1"/>
          </p:cNvPicPr>
          <p:nvPr/>
        </p:nvPicPr>
        <p:blipFill>
          <a:blip r:embed="rId3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200" y="3429000"/>
            <a:ext cx="872770" cy="240300"/>
          </a:xfrm>
          <a:prstGeom prst="rect">
            <a:avLst/>
          </a:prstGeom>
          <a:noFill/>
          <a:ln w="9525">
            <a:noFill/>
            <a:miter lim="800000"/>
            <a:headEnd/>
            <a:tailEnd/>
          </a:ln>
        </p:spPr>
      </p:pic>
      <p:pic>
        <p:nvPicPr>
          <p:cNvPr id="121" name="Picture 113"/>
          <p:cNvPicPr>
            <a:picLocks noChangeAspect="1" noChangeArrowheads="1"/>
          </p:cNvPicPr>
          <p:nvPr/>
        </p:nvPicPr>
        <p:blipFill>
          <a:blip r:embed="rId3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200" y="2133600"/>
            <a:ext cx="532503" cy="326807"/>
          </a:xfrm>
          <a:prstGeom prst="rect">
            <a:avLst/>
          </a:prstGeom>
          <a:noFill/>
          <a:ln w="9525">
            <a:noFill/>
            <a:miter lim="800000"/>
            <a:headEnd/>
            <a:tailEnd/>
          </a:ln>
        </p:spPr>
      </p:pic>
      <p:pic>
        <p:nvPicPr>
          <p:cNvPr id="122" name="Picture 120"/>
          <p:cNvPicPr>
            <a:picLocks noChangeAspect="1" noChangeArrowheads="1"/>
          </p:cNvPicPr>
          <p:nvPr/>
        </p:nvPicPr>
        <p:blipFill>
          <a:blip r:embed="rId3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4075472"/>
            <a:ext cx="615166" cy="321040"/>
          </a:xfrm>
          <a:prstGeom prst="rect">
            <a:avLst/>
          </a:prstGeom>
          <a:noFill/>
          <a:ln w="9525">
            <a:noFill/>
            <a:miter lim="800000"/>
            <a:headEnd/>
            <a:tailEnd/>
          </a:ln>
        </p:spPr>
      </p:pic>
      <p:pic>
        <p:nvPicPr>
          <p:cNvPr id="123" name="Picture 122"/>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800600" y="3581400"/>
            <a:ext cx="470027" cy="332575"/>
          </a:xfrm>
          <a:prstGeom prst="rect">
            <a:avLst/>
          </a:prstGeom>
          <a:noFill/>
          <a:ln w="9525">
            <a:noFill/>
            <a:miter lim="800000"/>
            <a:headEnd/>
            <a:tailEnd/>
          </a:ln>
        </p:spPr>
      </p:pic>
      <p:pic>
        <p:nvPicPr>
          <p:cNvPr id="124" name="Picture 92"/>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038600" y="3733800"/>
            <a:ext cx="380635" cy="379566"/>
          </a:xfrm>
          <a:prstGeom prst="rect">
            <a:avLst/>
          </a:prstGeom>
          <a:noFill/>
          <a:ln w="9525">
            <a:noFill/>
            <a:miter lim="800000"/>
            <a:headEnd/>
            <a:tailEnd/>
          </a:ln>
        </p:spPr>
      </p:pic>
      <p:pic>
        <p:nvPicPr>
          <p:cNvPr id="125" name="Picture 89"/>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733800" y="2819400"/>
            <a:ext cx="813173" cy="210502"/>
          </a:xfrm>
          <a:prstGeom prst="rect">
            <a:avLst/>
          </a:prstGeom>
          <a:noFill/>
          <a:ln w="9525">
            <a:noFill/>
            <a:miter lim="800000"/>
            <a:headEnd/>
            <a:tailEnd/>
          </a:ln>
        </p:spPr>
      </p:pic>
      <p:pic>
        <p:nvPicPr>
          <p:cNvPr id="126" name="Picture 250"/>
          <p:cNvPicPr>
            <a:picLocks noChangeAspect="1" noChangeArrowheads="1"/>
          </p:cNvPicPr>
          <p:nvPr/>
        </p:nvPicPr>
        <p:blipFill>
          <a:blip r:embed="rId42" cstate="print">
            <a:extLst>
              <a:ext uri="{28A0092B-C50C-407E-A947-70E740481C1C}">
                <a14:useLocalDpi xmlns:a14="http://schemas.microsoft.com/office/drawing/2010/main" val="0"/>
              </a:ext>
            </a:extLst>
          </a:blip>
          <a:srcRect l="8696" t="5882" r="21739"/>
          <a:stretch>
            <a:fillRect/>
          </a:stretch>
        </p:blipFill>
        <p:spPr bwMode="auto">
          <a:xfrm>
            <a:off x="3810000" y="1641897"/>
            <a:ext cx="903527" cy="339303"/>
          </a:xfrm>
          <a:prstGeom prst="rect">
            <a:avLst/>
          </a:prstGeom>
          <a:noFill/>
          <a:ln w="9525">
            <a:noFill/>
            <a:miter lim="800000"/>
            <a:headEnd/>
            <a:tailEnd/>
          </a:ln>
        </p:spPr>
      </p:pic>
      <p:pic>
        <p:nvPicPr>
          <p:cNvPr id="127" name="Picture 110"/>
          <p:cNvPicPr>
            <a:picLocks noChangeAspect="1" noChangeArrowheads="1"/>
          </p:cNvPicPr>
          <p:nvPr/>
        </p:nvPicPr>
        <p:blipFill>
          <a:blip r:embed="rId4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1961536"/>
            <a:ext cx="694946" cy="453685"/>
          </a:xfrm>
          <a:prstGeom prst="rect">
            <a:avLst/>
          </a:prstGeom>
          <a:noFill/>
          <a:ln w="9525">
            <a:noFill/>
            <a:miter lim="800000"/>
            <a:headEnd/>
            <a:tailEnd/>
          </a:ln>
        </p:spPr>
      </p:pic>
      <p:sp>
        <p:nvSpPr>
          <p:cNvPr id="128" name="AutoShape 1069"/>
          <p:cNvSpPr>
            <a:spLocks noChangeArrowheads="1"/>
          </p:cNvSpPr>
          <p:nvPr/>
        </p:nvSpPr>
        <p:spPr bwMode="auto">
          <a:xfrm>
            <a:off x="7315200" y="3657600"/>
            <a:ext cx="1665166" cy="378300"/>
          </a:xfrm>
          <a:prstGeom prst="roundRect">
            <a:avLst>
              <a:gd name="adj" fmla="val 8440"/>
            </a:avLst>
          </a:prstGeom>
          <a:gradFill flip="none" rotWithShape="1">
            <a:gsLst>
              <a:gs pos="100000">
                <a:srgbClr val="E45C26"/>
              </a:gs>
              <a:gs pos="0">
                <a:srgbClr val="E46226"/>
              </a:gs>
              <a:gs pos="50000">
                <a:srgbClr val="FF9C2D"/>
              </a:gs>
            </a:gsLst>
            <a:lin ang="13500000" scaled="1"/>
            <a:tileRect/>
          </a:gra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Verdana" pitchFamily="34" charset="0"/>
              <a:ea typeface="Verdana" pitchFamily="34" charset="0"/>
              <a:cs typeface="Verdana" pitchFamily="34" charset="0"/>
            </a:endParaRPr>
          </a:p>
        </p:txBody>
      </p:sp>
      <p:sp>
        <p:nvSpPr>
          <p:cNvPr id="129" name="Rectangle 128"/>
          <p:cNvSpPr/>
          <p:nvPr/>
        </p:nvSpPr>
        <p:spPr>
          <a:xfrm>
            <a:off x="7315200" y="3657600"/>
            <a:ext cx="1661426" cy="2438400"/>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TextBox 129"/>
          <p:cNvSpPr txBox="1"/>
          <p:nvPr/>
        </p:nvSpPr>
        <p:spPr>
          <a:xfrm>
            <a:off x="7297767" y="3723257"/>
            <a:ext cx="1285929" cy="230832"/>
          </a:xfrm>
          <a:prstGeom prst="rect">
            <a:avLst/>
          </a:prstGeom>
          <a:noFill/>
        </p:spPr>
        <p:txBody>
          <a:bodyPr wrap="none" rtlCol="0">
            <a:spAutoFit/>
          </a:bodyPr>
          <a:lstStyle/>
          <a:p>
            <a:r>
              <a:rPr lang="en-US" sz="900" b="1" dirty="0" smtClean="0">
                <a:solidFill>
                  <a:schemeClr val="bg1"/>
                </a:solidFill>
                <a:latin typeface="Verdana" pitchFamily="34" charset="0"/>
                <a:ea typeface="Verdana" pitchFamily="34" charset="0"/>
                <a:cs typeface="Verdana" pitchFamily="34" charset="0"/>
              </a:rPr>
              <a:t>Food &amp; Beverage</a:t>
            </a:r>
            <a:endParaRPr lang="en-US" sz="900" b="1" dirty="0">
              <a:solidFill>
                <a:schemeClr val="bg1"/>
              </a:solidFill>
              <a:latin typeface="Verdana" pitchFamily="34" charset="0"/>
              <a:ea typeface="Verdana" pitchFamily="34" charset="0"/>
              <a:cs typeface="Verdana" pitchFamily="34" charset="0"/>
            </a:endParaRPr>
          </a:p>
        </p:txBody>
      </p:sp>
      <p:pic>
        <p:nvPicPr>
          <p:cNvPr id="131" name="Picture 336" descr="cu_mcdon"/>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543800" y="4601496"/>
            <a:ext cx="453134" cy="498447"/>
          </a:xfrm>
          <a:prstGeom prst="rect">
            <a:avLst/>
          </a:prstGeom>
          <a:noFill/>
          <a:ln w="9525">
            <a:noFill/>
            <a:miter lim="800000"/>
            <a:headEnd/>
            <a:tailEnd/>
          </a:ln>
        </p:spPr>
      </p:pic>
      <p:pic>
        <p:nvPicPr>
          <p:cNvPr id="132" name="Picture 355"/>
          <p:cNvPicPr>
            <a:picLocks noChangeAspect="1" noChangeArrowheads="1"/>
          </p:cNvPicPr>
          <p:nvPr/>
        </p:nvPicPr>
        <p:blipFill>
          <a:blip r:embed="rId4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0" y="4038600"/>
            <a:ext cx="456115" cy="524258"/>
          </a:xfrm>
          <a:prstGeom prst="rect">
            <a:avLst/>
          </a:prstGeom>
          <a:noFill/>
          <a:ln w="9525">
            <a:noFill/>
            <a:miter lim="800000"/>
            <a:headEnd/>
            <a:tailEnd/>
          </a:ln>
        </p:spPr>
      </p:pic>
      <p:pic>
        <p:nvPicPr>
          <p:cNvPr id="133" name="Picture 132" descr="General_Mills.gif"/>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7467600" y="5687960"/>
            <a:ext cx="838200" cy="336110"/>
          </a:xfrm>
          <a:prstGeom prst="rect">
            <a:avLst/>
          </a:prstGeom>
        </p:spPr>
      </p:pic>
      <p:pic>
        <p:nvPicPr>
          <p:cNvPr id="134" name="Picture 2"/>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7391400" y="4161504"/>
            <a:ext cx="834492" cy="364254"/>
          </a:xfrm>
          <a:prstGeom prst="rect">
            <a:avLst/>
          </a:prstGeom>
          <a:noFill/>
          <a:ln w="9525">
            <a:noFill/>
            <a:miter lim="800000"/>
            <a:headEnd/>
            <a:tailEnd/>
          </a:ln>
          <a:effectLst/>
        </p:spPr>
      </p:pic>
      <p:pic>
        <p:nvPicPr>
          <p:cNvPr id="135" name="Picture 123"/>
          <p:cNvPicPr>
            <a:picLocks noChangeAspect="1" noChangeArrowheads="1"/>
          </p:cNvPicPr>
          <p:nvPr/>
        </p:nvPicPr>
        <p:blipFill>
          <a:blip r:embed="rId4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5516960"/>
            <a:ext cx="920685" cy="291448"/>
          </a:xfrm>
          <a:prstGeom prst="rect">
            <a:avLst/>
          </a:prstGeom>
          <a:noFill/>
          <a:ln w="9525">
            <a:noFill/>
            <a:miter lim="800000"/>
            <a:headEnd/>
            <a:tailEnd/>
          </a:ln>
        </p:spPr>
      </p:pic>
      <p:sp>
        <p:nvSpPr>
          <p:cNvPr id="136" name="AutoShape 1069"/>
          <p:cNvSpPr>
            <a:spLocks noChangeArrowheads="1"/>
          </p:cNvSpPr>
          <p:nvPr/>
        </p:nvSpPr>
        <p:spPr bwMode="auto">
          <a:xfrm>
            <a:off x="5517298" y="1116671"/>
            <a:ext cx="1665166" cy="378300"/>
          </a:xfrm>
          <a:prstGeom prst="roundRect">
            <a:avLst>
              <a:gd name="adj" fmla="val 8440"/>
            </a:avLst>
          </a:prstGeom>
          <a:gradFill flip="none" rotWithShape="1">
            <a:gsLst>
              <a:gs pos="100000">
                <a:srgbClr val="E45C26"/>
              </a:gs>
              <a:gs pos="0">
                <a:srgbClr val="E46226"/>
              </a:gs>
              <a:gs pos="50000">
                <a:srgbClr val="FF9C2D"/>
              </a:gs>
            </a:gsLst>
            <a:lin ang="13500000" scaled="1"/>
            <a:tileRect/>
          </a:gra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Verdana" pitchFamily="34" charset="0"/>
              <a:ea typeface="Verdana" pitchFamily="34" charset="0"/>
              <a:cs typeface="Verdana" pitchFamily="34" charset="0"/>
            </a:endParaRPr>
          </a:p>
        </p:txBody>
      </p:sp>
      <p:sp>
        <p:nvSpPr>
          <p:cNvPr id="137" name="Rectangle 136"/>
          <p:cNvSpPr/>
          <p:nvPr/>
        </p:nvSpPr>
        <p:spPr>
          <a:xfrm>
            <a:off x="5517298" y="1116671"/>
            <a:ext cx="1661426" cy="2398361"/>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TextBox 137"/>
          <p:cNvSpPr txBox="1"/>
          <p:nvPr/>
        </p:nvSpPr>
        <p:spPr>
          <a:xfrm>
            <a:off x="5499865" y="1182328"/>
            <a:ext cx="1433406" cy="230832"/>
          </a:xfrm>
          <a:prstGeom prst="rect">
            <a:avLst/>
          </a:prstGeom>
          <a:noFill/>
        </p:spPr>
        <p:txBody>
          <a:bodyPr wrap="none" rtlCol="0">
            <a:spAutoFit/>
          </a:bodyPr>
          <a:lstStyle/>
          <a:p>
            <a:r>
              <a:rPr lang="en-US" sz="900" b="1" dirty="0" smtClean="0">
                <a:solidFill>
                  <a:schemeClr val="bg1"/>
                </a:solidFill>
                <a:latin typeface="Verdana" pitchFamily="34" charset="0"/>
                <a:ea typeface="Verdana" pitchFamily="34" charset="0"/>
                <a:cs typeface="Verdana" pitchFamily="34" charset="0"/>
              </a:rPr>
              <a:t>Chemical / </a:t>
            </a:r>
            <a:r>
              <a:rPr lang="en-US" sz="900" b="1" dirty="0" err="1" smtClean="0">
                <a:solidFill>
                  <a:schemeClr val="bg1"/>
                </a:solidFill>
                <a:latin typeface="Verdana" pitchFamily="34" charset="0"/>
                <a:ea typeface="Verdana" pitchFamily="34" charset="0"/>
                <a:cs typeface="Verdana" pitchFamily="34" charset="0"/>
              </a:rPr>
              <a:t>Pharma</a:t>
            </a:r>
            <a:endParaRPr lang="en-US" sz="900" b="1" dirty="0">
              <a:solidFill>
                <a:schemeClr val="bg1"/>
              </a:solidFill>
              <a:latin typeface="Verdana" pitchFamily="34" charset="0"/>
              <a:ea typeface="Verdana" pitchFamily="34" charset="0"/>
              <a:cs typeface="Verdana" pitchFamily="34" charset="0"/>
            </a:endParaRPr>
          </a:p>
        </p:txBody>
      </p:sp>
      <p:sp>
        <p:nvSpPr>
          <p:cNvPr id="139" name="AutoShape 1069"/>
          <p:cNvSpPr>
            <a:spLocks noChangeArrowheads="1"/>
          </p:cNvSpPr>
          <p:nvPr/>
        </p:nvSpPr>
        <p:spPr bwMode="auto">
          <a:xfrm>
            <a:off x="5517298" y="3667432"/>
            <a:ext cx="1665166" cy="378300"/>
          </a:xfrm>
          <a:prstGeom prst="roundRect">
            <a:avLst>
              <a:gd name="adj" fmla="val 8440"/>
            </a:avLst>
          </a:prstGeom>
          <a:gradFill flip="none" rotWithShape="1">
            <a:gsLst>
              <a:gs pos="100000">
                <a:srgbClr val="E45C26"/>
              </a:gs>
              <a:gs pos="0">
                <a:srgbClr val="E46226"/>
              </a:gs>
              <a:gs pos="50000">
                <a:srgbClr val="FF9C2D"/>
              </a:gs>
            </a:gsLst>
            <a:lin ang="13500000" scaled="1"/>
            <a:tileRect/>
          </a:gra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Verdana" pitchFamily="34" charset="0"/>
              <a:ea typeface="Verdana" pitchFamily="34" charset="0"/>
              <a:cs typeface="Verdana" pitchFamily="34" charset="0"/>
            </a:endParaRPr>
          </a:p>
        </p:txBody>
      </p:sp>
      <p:sp>
        <p:nvSpPr>
          <p:cNvPr id="140" name="Rectangle 139"/>
          <p:cNvSpPr/>
          <p:nvPr/>
        </p:nvSpPr>
        <p:spPr>
          <a:xfrm>
            <a:off x="5517298" y="3667432"/>
            <a:ext cx="1661426" cy="2438400"/>
          </a:xfrm>
          <a:prstGeom prst="rect">
            <a:avLst/>
          </a:prstGeom>
          <a:no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TextBox 140"/>
          <p:cNvSpPr txBox="1"/>
          <p:nvPr/>
        </p:nvSpPr>
        <p:spPr>
          <a:xfrm>
            <a:off x="5499865" y="3733089"/>
            <a:ext cx="755335" cy="230832"/>
          </a:xfrm>
          <a:prstGeom prst="rect">
            <a:avLst/>
          </a:prstGeom>
          <a:noFill/>
        </p:spPr>
        <p:txBody>
          <a:bodyPr wrap="none" rtlCol="0">
            <a:spAutoFit/>
          </a:bodyPr>
          <a:lstStyle/>
          <a:p>
            <a:r>
              <a:rPr lang="en-US" sz="900" b="1" dirty="0" smtClean="0">
                <a:solidFill>
                  <a:schemeClr val="bg1"/>
                </a:solidFill>
                <a:latin typeface="Verdana" pitchFamily="34" charset="0"/>
                <a:ea typeface="Verdana" pitchFamily="34" charset="0"/>
                <a:cs typeface="Verdana" pitchFamily="34" charset="0"/>
              </a:rPr>
              <a:t>Logistics</a:t>
            </a:r>
            <a:endParaRPr lang="en-US" sz="900" b="1" dirty="0">
              <a:solidFill>
                <a:schemeClr val="bg1"/>
              </a:solidFill>
              <a:latin typeface="Verdana" pitchFamily="34" charset="0"/>
              <a:ea typeface="Verdana" pitchFamily="34" charset="0"/>
              <a:cs typeface="Verdana" pitchFamily="34" charset="0"/>
            </a:endParaRPr>
          </a:p>
        </p:txBody>
      </p:sp>
      <p:pic>
        <p:nvPicPr>
          <p:cNvPr id="147" name="Picture 371"/>
          <p:cNvPicPr>
            <a:picLocks noChangeAspect="1" noChangeArrowheads="1"/>
          </p:cNvPicPr>
          <p:nvPr/>
        </p:nvPicPr>
        <p:blipFill>
          <a:blip r:embed="rId4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5538" y="4629773"/>
            <a:ext cx="992462" cy="247027"/>
          </a:xfrm>
          <a:prstGeom prst="rect">
            <a:avLst/>
          </a:prstGeom>
          <a:noFill/>
          <a:ln w="9525">
            <a:noFill/>
            <a:miter lim="800000"/>
            <a:headEnd/>
            <a:tailEnd/>
          </a:ln>
        </p:spPr>
      </p:pic>
      <p:pic>
        <p:nvPicPr>
          <p:cNvPr id="148" name="Picture 59" descr="TNT logo">
            <a:hlinkClick r:id="rId50"/>
          </p:cNvPr>
          <p:cNvPicPr>
            <a:picLocks noChangeAspect="1" noChangeArrowheads="1"/>
          </p:cNvPicPr>
          <p:nvPr/>
        </p:nvPicPr>
        <p:blipFill>
          <a:blip r:embed="rId51" cstate="print">
            <a:clrChange>
              <a:clrFrom>
                <a:srgbClr val="FFFFFF"/>
              </a:clrFrom>
              <a:clrTo>
                <a:srgbClr val="FFFFFF">
                  <a:alpha val="0"/>
                </a:srgbClr>
              </a:clrTo>
            </a:clrChange>
            <a:extLst>
              <a:ext uri="{28A0092B-C50C-407E-A947-70E740481C1C}">
                <a14:useLocalDpi xmlns:a14="http://schemas.microsoft.com/office/drawing/2010/main" val="0"/>
              </a:ext>
            </a:extLst>
          </a:blip>
          <a:srcRect t="11407" b="11073"/>
          <a:stretch>
            <a:fillRect/>
          </a:stretch>
        </p:blipFill>
        <p:spPr bwMode="auto">
          <a:xfrm>
            <a:off x="6400800" y="5257800"/>
            <a:ext cx="679053" cy="265226"/>
          </a:xfrm>
          <a:prstGeom prst="rect">
            <a:avLst/>
          </a:prstGeom>
          <a:noFill/>
          <a:ln w="9525">
            <a:noFill/>
            <a:miter lim="800000"/>
            <a:headEnd/>
            <a:tailEnd/>
          </a:ln>
        </p:spPr>
      </p:pic>
      <p:pic>
        <p:nvPicPr>
          <p:cNvPr id="149" name="Picture 260"/>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5647843" y="4913717"/>
            <a:ext cx="350409" cy="479056"/>
          </a:xfrm>
          <a:prstGeom prst="rect">
            <a:avLst/>
          </a:prstGeom>
          <a:noFill/>
          <a:ln w="9525">
            <a:noFill/>
            <a:miter lim="800000"/>
            <a:headEnd/>
            <a:tailEnd/>
          </a:ln>
        </p:spPr>
      </p:pic>
      <p:pic>
        <p:nvPicPr>
          <p:cNvPr id="150" name="Picture 94" descr="globalhome_fedex_corp_logo"/>
          <p:cNvPicPr>
            <a:picLocks noChangeAspect="1" noChangeArrowheads="1"/>
          </p:cNvPicPr>
          <p:nvPr/>
        </p:nvPicPr>
        <p:blipFill>
          <a:blip r:embed="rId53">
            <a:extLst>
              <a:ext uri="{28A0092B-C50C-407E-A947-70E740481C1C}">
                <a14:useLocalDpi xmlns:a14="http://schemas.microsoft.com/office/drawing/2010/main" val="0"/>
              </a:ext>
            </a:extLst>
          </a:blip>
          <a:srcRect b="-2193"/>
          <a:stretch>
            <a:fillRect/>
          </a:stretch>
        </p:blipFill>
        <p:spPr bwMode="auto">
          <a:xfrm>
            <a:off x="6400800" y="4267200"/>
            <a:ext cx="625730" cy="182822"/>
          </a:xfrm>
          <a:prstGeom prst="rect">
            <a:avLst/>
          </a:prstGeom>
          <a:noFill/>
          <a:ln w="9525">
            <a:noFill/>
            <a:miter lim="800000"/>
            <a:headEnd/>
            <a:tailEnd/>
          </a:ln>
        </p:spPr>
      </p:pic>
      <p:pic>
        <p:nvPicPr>
          <p:cNvPr id="151" name="Picture 102" descr="Bunzl"/>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5696621" y="5552926"/>
            <a:ext cx="399379" cy="390674"/>
          </a:xfrm>
          <a:prstGeom prst="rect">
            <a:avLst/>
          </a:prstGeom>
          <a:noFill/>
          <a:ln w="9525">
            <a:noFill/>
            <a:miter lim="800000"/>
            <a:headEnd/>
            <a:tailEnd/>
          </a:ln>
        </p:spPr>
      </p:pic>
      <p:pic>
        <p:nvPicPr>
          <p:cNvPr id="153" name="Picture 294"/>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6195295" y="4953000"/>
            <a:ext cx="738905" cy="229616"/>
          </a:xfrm>
          <a:prstGeom prst="rect">
            <a:avLst/>
          </a:prstGeom>
          <a:noFill/>
          <a:ln w="9525">
            <a:noFill/>
            <a:miter lim="800000"/>
            <a:headEnd/>
            <a:tailEnd/>
          </a:ln>
        </p:spPr>
      </p:pic>
      <p:pic>
        <p:nvPicPr>
          <p:cNvPr id="154" name="Picture 330"/>
          <p:cNvPicPr>
            <a:picLocks noChangeAspect="1" noChangeArrowheads="1"/>
          </p:cNvPicPr>
          <p:nvPr/>
        </p:nvPicPr>
        <p:blipFill>
          <a:blip r:embed="rId5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7000" y="5562600"/>
            <a:ext cx="552649" cy="384144"/>
          </a:xfrm>
          <a:prstGeom prst="rect">
            <a:avLst/>
          </a:prstGeom>
          <a:noFill/>
          <a:ln w="9525">
            <a:noFill/>
            <a:miter lim="800000"/>
            <a:headEnd/>
            <a:tailEnd/>
          </a:ln>
        </p:spPr>
      </p:pic>
      <p:pic>
        <p:nvPicPr>
          <p:cNvPr id="10" name="Picture 9"/>
          <p:cNvPicPr>
            <a:picLocks noChangeAspect="1"/>
          </p:cNvPicPr>
          <p:nvPr/>
        </p:nvPicPr>
        <p:blipFill rotWithShape="1">
          <a:blip r:embed="rId57">
            <a:extLst>
              <a:ext uri="{28A0092B-C50C-407E-A947-70E740481C1C}">
                <a14:useLocalDpi xmlns:a14="http://schemas.microsoft.com/office/drawing/2010/main" val="0"/>
              </a:ext>
            </a:extLst>
          </a:blip>
          <a:srcRect/>
          <a:stretch/>
        </p:blipFill>
        <p:spPr>
          <a:xfrm>
            <a:off x="7391400" y="1772264"/>
            <a:ext cx="804862" cy="367038"/>
          </a:xfrm>
          <a:prstGeom prst="rect">
            <a:avLst/>
          </a:prstGeom>
        </p:spPr>
      </p:pic>
      <p:pic>
        <p:nvPicPr>
          <p:cNvPr id="12" name="Picture 11"/>
          <p:cNvPicPr>
            <a:picLocks noChangeAspect="1"/>
          </p:cNvPicPr>
          <p:nvPr/>
        </p:nvPicPr>
        <p:blipFill rotWithShape="1">
          <a:blip r:embed="rId58">
            <a:extLst>
              <a:ext uri="{28A0092B-C50C-407E-A947-70E740481C1C}">
                <a14:useLocalDpi xmlns:a14="http://schemas.microsoft.com/office/drawing/2010/main" val="0"/>
              </a:ext>
            </a:extLst>
          </a:blip>
          <a:srcRect/>
          <a:stretch/>
        </p:blipFill>
        <p:spPr>
          <a:xfrm>
            <a:off x="8153400" y="4572000"/>
            <a:ext cx="720213" cy="368291"/>
          </a:xfrm>
          <a:prstGeom prst="rect">
            <a:avLst/>
          </a:prstGeom>
        </p:spPr>
      </p:pic>
      <p:pic>
        <p:nvPicPr>
          <p:cNvPr id="3" name="Picture 2"/>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8001000" y="2590800"/>
            <a:ext cx="914400" cy="201336"/>
          </a:xfrm>
          <a:prstGeom prst="rect">
            <a:avLst/>
          </a:prstGeom>
        </p:spPr>
      </p:pic>
      <p:pic>
        <p:nvPicPr>
          <p:cNvPr id="4" name="Picture 3"/>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7848600" y="1676400"/>
            <a:ext cx="990600" cy="196938"/>
          </a:xfrm>
          <a:prstGeom prst="rect">
            <a:avLst/>
          </a:prstGeom>
        </p:spPr>
      </p:pic>
      <p:pic>
        <p:nvPicPr>
          <p:cNvPr id="13" name="Picture 12"/>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7467600" y="2819400"/>
            <a:ext cx="1023938" cy="271242"/>
          </a:xfrm>
          <a:prstGeom prst="rect">
            <a:avLst/>
          </a:prstGeom>
        </p:spPr>
      </p:pic>
      <p:pic>
        <p:nvPicPr>
          <p:cNvPr id="14" name="Picture 13"/>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7391401" y="2266521"/>
            <a:ext cx="609600" cy="290410"/>
          </a:xfrm>
          <a:prstGeom prst="rect">
            <a:avLst/>
          </a:prstGeom>
        </p:spPr>
      </p:pic>
      <p:pic>
        <p:nvPicPr>
          <p:cNvPr id="15" name="Picture 14"/>
          <p:cNvPicPr>
            <a:picLocks noChangeAspect="1"/>
          </p:cNvPicPr>
          <p:nvPr/>
        </p:nvPicPr>
        <p:blipFill rotWithShape="1">
          <a:blip r:embed="rId63">
            <a:extLst>
              <a:ext uri="{28A0092B-C50C-407E-A947-70E740481C1C}">
                <a14:useLocalDpi xmlns:a14="http://schemas.microsoft.com/office/drawing/2010/main" val="0"/>
              </a:ext>
            </a:extLst>
          </a:blip>
          <a:srcRect/>
          <a:stretch/>
        </p:blipFill>
        <p:spPr>
          <a:xfrm>
            <a:off x="7848600" y="3124200"/>
            <a:ext cx="962025" cy="321064"/>
          </a:xfrm>
          <a:prstGeom prst="rect">
            <a:avLst/>
          </a:prstGeom>
        </p:spPr>
      </p:pic>
      <p:pic>
        <p:nvPicPr>
          <p:cNvPr id="16" name="Picture 15"/>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7467600" y="5257800"/>
            <a:ext cx="595313" cy="269947"/>
          </a:xfrm>
          <a:prstGeom prst="rect">
            <a:avLst/>
          </a:prstGeom>
        </p:spPr>
      </p:pic>
      <p:pic>
        <p:nvPicPr>
          <p:cNvPr id="17" name="Picture 16"/>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8247647" y="4962832"/>
            <a:ext cx="439153" cy="457200"/>
          </a:xfrm>
          <a:prstGeom prst="rect">
            <a:avLst/>
          </a:prstGeom>
        </p:spPr>
      </p:pic>
      <p:pic>
        <p:nvPicPr>
          <p:cNvPr id="18" name="Picture 17"/>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4805362" y="1600200"/>
            <a:ext cx="381000" cy="381000"/>
          </a:xfrm>
          <a:prstGeom prst="rect">
            <a:avLst/>
          </a:prstGeom>
        </p:spPr>
      </p:pic>
      <p:pic>
        <p:nvPicPr>
          <p:cNvPr id="19" name="Picture 18"/>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5562600" y="2743200"/>
            <a:ext cx="700088" cy="389614"/>
          </a:xfrm>
          <a:prstGeom prst="rect">
            <a:avLst/>
          </a:prstGeom>
        </p:spPr>
      </p:pic>
      <p:pic>
        <p:nvPicPr>
          <p:cNvPr id="20" name="Picture 19"/>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5638800" y="3200400"/>
            <a:ext cx="1109663" cy="267096"/>
          </a:xfrm>
          <a:prstGeom prst="rect">
            <a:avLst/>
          </a:prstGeom>
        </p:spPr>
      </p:pic>
      <p:pic>
        <p:nvPicPr>
          <p:cNvPr id="21" name="Picture 20"/>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5638800" y="2286000"/>
            <a:ext cx="570571" cy="304800"/>
          </a:xfrm>
          <a:prstGeom prst="rect">
            <a:avLst/>
          </a:prstGeom>
        </p:spPr>
      </p:pic>
      <p:pic>
        <p:nvPicPr>
          <p:cNvPr id="22" name="Picture 21"/>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6287728" y="2866104"/>
            <a:ext cx="723900" cy="361950"/>
          </a:xfrm>
          <a:prstGeom prst="rect">
            <a:avLst/>
          </a:prstGeom>
        </p:spPr>
      </p:pic>
      <p:pic>
        <p:nvPicPr>
          <p:cNvPr id="23" name="Picture 22"/>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2514600" y="4363064"/>
            <a:ext cx="873032" cy="415092"/>
          </a:xfrm>
          <a:prstGeom prst="rect">
            <a:avLst/>
          </a:prstGeom>
        </p:spPr>
      </p:pic>
      <p:pic>
        <p:nvPicPr>
          <p:cNvPr id="24" name="Picture 23"/>
          <p:cNvPicPr>
            <a:picLocks noChangeAspect="1"/>
          </p:cNvPicPr>
          <p:nvPr/>
        </p:nvPicPr>
        <p:blipFill rotWithShape="1">
          <a:blip r:embed="rId72">
            <a:extLst>
              <a:ext uri="{28A0092B-C50C-407E-A947-70E740481C1C}">
                <a14:useLocalDpi xmlns:a14="http://schemas.microsoft.com/office/drawing/2010/main" val="0"/>
              </a:ext>
            </a:extLst>
          </a:blip>
          <a:srcRect/>
          <a:stretch/>
        </p:blipFill>
        <p:spPr>
          <a:xfrm>
            <a:off x="1905000" y="3999272"/>
            <a:ext cx="700548" cy="483382"/>
          </a:xfrm>
          <a:prstGeom prst="rect">
            <a:avLst/>
          </a:prstGeom>
        </p:spPr>
      </p:pic>
      <p:pic>
        <p:nvPicPr>
          <p:cNvPr id="25" name="Picture 24"/>
          <p:cNvPicPr>
            <a:picLocks noChangeAspect="1"/>
          </p:cNvPicPr>
          <p:nvPr/>
        </p:nvPicPr>
        <p:blipFill rotWithShape="1">
          <a:blip r:embed="rId73">
            <a:extLst>
              <a:ext uri="{28A0092B-C50C-407E-A947-70E740481C1C}">
                <a14:useLocalDpi xmlns:a14="http://schemas.microsoft.com/office/drawing/2010/main" val="0"/>
              </a:ext>
            </a:extLst>
          </a:blip>
          <a:srcRect/>
          <a:stretch/>
        </p:blipFill>
        <p:spPr>
          <a:xfrm>
            <a:off x="1981200" y="4837472"/>
            <a:ext cx="685800" cy="318565"/>
          </a:xfrm>
          <a:prstGeom prst="rect">
            <a:avLst/>
          </a:prstGeom>
        </p:spPr>
      </p:pic>
      <p:pic>
        <p:nvPicPr>
          <p:cNvPr id="26" name="Picture 25"/>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2133600" y="5410200"/>
            <a:ext cx="853307" cy="228600"/>
          </a:xfrm>
          <a:prstGeom prst="rect">
            <a:avLst/>
          </a:prstGeom>
        </p:spPr>
      </p:pic>
      <p:pic>
        <p:nvPicPr>
          <p:cNvPr id="27" name="Picture 26"/>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2514600" y="5791200"/>
            <a:ext cx="838200" cy="349250"/>
          </a:xfrm>
          <a:prstGeom prst="rect">
            <a:avLst/>
          </a:prstGeom>
        </p:spPr>
      </p:pic>
      <p:pic>
        <p:nvPicPr>
          <p:cNvPr id="29" name="Picture 28"/>
          <p:cNvPicPr>
            <a:picLocks noChangeAspect="1"/>
          </p:cNvPicPr>
          <p:nvPr/>
        </p:nvPicPr>
        <p:blipFill rotWithShape="1">
          <a:blip r:embed="rId76">
            <a:extLst>
              <a:ext uri="{28A0092B-C50C-407E-A947-70E740481C1C}">
                <a14:useLocalDpi xmlns:a14="http://schemas.microsoft.com/office/drawing/2010/main" val="0"/>
              </a:ext>
            </a:extLst>
          </a:blip>
          <a:srcRect/>
          <a:stretch/>
        </p:blipFill>
        <p:spPr>
          <a:xfrm>
            <a:off x="2667000" y="2362200"/>
            <a:ext cx="678427" cy="432349"/>
          </a:xfrm>
          <a:prstGeom prst="rect">
            <a:avLst/>
          </a:prstGeom>
        </p:spPr>
      </p:pic>
      <p:pic>
        <p:nvPicPr>
          <p:cNvPr id="30" name="Picture 29"/>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4267200" y="4545317"/>
            <a:ext cx="762000" cy="326571"/>
          </a:xfrm>
          <a:prstGeom prst="rect">
            <a:avLst/>
          </a:prstGeom>
        </p:spPr>
      </p:pic>
      <p:pic>
        <p:nvPicPr>
          <p:cNvPr id="31" name="Picture 30"/>
          <p:cNvPicPr>
            <a:picLocks noChangeAspect="1"/>
          </p:cNvPicPr>
          <p:nvPr/>
        </p:nvPicPr>
        <p:blipFill>
          <a:blip r:embed="rId78">
            <a:extLst>
              <a:ext uri="{28A0092B-C50C-407E-A947-70E740481C1C}">
                <a14:useLocalDpi xmlns:a14="http://schemas.microsoft.com/office/drawing/2010/main" val="0"/>
              </a:ext>
            </a:extLst>
          </a:blip>
          <a:stretch>
            <a:fillRect/>
          </a:stretch>
        </p:blipFill>
        <p:spPr>
          <a:xfrm>
            <a:off x="3810000" y="4918592"/>
            <a:ext cx="914400" cy="406400"/>
          </a:xfrm>
          <a:prstGeom prst="rect">
            <a:avLst/>
          </a:prstGeom>
        </p:spPr>
      </p:pic>
      <p:pic>
        <p:nvPicPr>
          <p:cNvPr id="18432" name="Picture 18431"/>
          <p:cNvPicPr>
            <a:picLocks noChangeAspect="1"/>
          </p:cNvPicPr>
          <p:nvPr/>
        </p:nvPicPr>
        <p:blipFill rotWithShape="1">
          <a:blip r:embed="rId79">
            <a:extLst>
              <a:ext uri="{28A0092B-C50C-407E-A947-70E740481C1C}">
                <a14:useLocalDpi xmlns:a14="http://schemas.microsoft.com/office/drawing/2010/main" val="0"/>
              </a:ext>
            </a:extLst>
          </a:blip>
          <a:srcRect/>
          <a:stretch/>
        </p:blipFill>
        <p:spPr>
          <a:xfrm>
            <a:off x="4343400" y="5250432"/>
            <a:ext cx="983316" cy="383458"/>
          </a:xfrm>
          <a:prstGeom prst="rect">
            <a:avLst/>
          </a:prstGeom>
        </p:spPr>
      </p:pic>
      <p:pic>
        <p:nvPicPr>
          <p:cNvPr id="18436" name="Picture 18435"/>
          <p:cNvPicPr>
            <a:picLocks noChangeAspect="1"/>
          </p:cNvPicPr>
          <p:nvPr/>
        </p:nvPicPr>
        <p:blipFill rotWithShape="1">
          <a:blip r:embed="rId80">
            <a:extLst>
              <a:ext uri="{28A0092B-C50C-407E-A947-70E740481C1C}">
                <a14:useLocalDpi xmlns:a14="http://schemas.microsoft.com/office/drawing/2010/main" val="0"/>
              </a:ext>
            </a:extLst>
          </a:blip>
          <a:srcRect/>
          <a:stretch/>
        </p:blipFill>
        <p:spPr>
          <a:xfrm>
            <a:off x="3886200" y="5764404"/>
            <a:ext cx="838200" cy="271724"/>
          </a:xfrm>
          <a:prstGeom prst="rect">
            <a:avLst/>
          </a:prstGeom>
        </p:spPr>
      </p:pic>
      <p:pic>
        <p:nvPicPr>
          <p:cNvPr id="142" name="Picture 141"/>
          <p:cNvPicPr>
            <a:picLocks noChangeAspect="1"/>
          </p:cNvPicPr>
          <p:nvPr/>
        </p:nvPicPr>
        <p:blipFill>
          <a:blip r:embed="rId81">
            <a:extLst>
              <a:ext uri="{28A0092B-C50C-407E-A947-70E740481C1C}">
                <a14:useLocalDpi xmlns:a14="http://schemas.microsoft.com/office/drawing/2010/main" val="0"/>
              </a:ext>
            </a:extLst>
          </a:blip>
          <a:stretch>
            <a:fillRect/>
          </a:stretch>
        </p:blipFill>
        <p:spPr>
          <a:xfrm>
            <a:off x="4572000" y="2209800"/>
            <a:ext cx="695632" cy="132630"/>
          </a:xfrm>
          <a:prstGeom prst="rect">
            <a:avLst/>
          </a:prstGeom>
        </p:spPr>
      </p:pic>
      <p:pic>
        <p:nvPicPr>
          <p:cNvPr id="2050" name="Picture 2"/>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5619260" y="4143416"/>
            <a:ext cx="485505" cy="428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85944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discussion</a:t>
            </a:r>
            <a:endParaRPr lang="en-GB" dirty="0"/>
          </a:p>
        </p:txBody>
      </p:sp>
      <p:sp>
        <p:nvSpPr>
          <p:cNvPr id="3" name="Content Placeholder 2"/>
          <p:cNvSpPr>
            <a:spLocks noGrp="1"/>
          </p:cNvSpPr>
          <p:nvPr>
            <p:ph idx="1"/>
          </p:nvPr>
        </p:nvSpPr>
        <p:spPr>
          <a:xfrm>
            <a:off x="457200" y="1312948"/>
            <a:ext cx="4038600" cy="4478252"/>
          </a:xfrm>
        </p:spPr>
        <p:txBody>
          <a:bodyPr>
            <a:normAutofit/>
          </a:bodyPr>
          <a:lstStyle/>
          <a:p>
            <a:pPr marL="233362" lvl="1" indent="0">
              <a:buNone/>
            </a:pPr>
            <a:r>
              <a:rPr lang="en-GB" b="1" dirty="0" smtClean="0"/>
              <a:t>The challenges</a:t>
            </a:r>
          </a:p>
          <a:p>
            <a:pPr lvl="1"/>
            <a:r>
              <a:rPr lang="en-GB" dirty="0" smtClean="0"/>
              <a:t>Increase in Supply Chain security programs globally</a:t>
            </a:r>
          </a:p>
          <a:p>
            <a:pPr lvl="1"/>
            <a:r>
              <a:rPr lang="en-GB" dirty="0" smtClean="0"/>
              <a:t>Greater complexity = greater risk = greater scrutiny.</a:t>
            </a:r>
          </a:p>
          <a:p>
            <a:pPr lvl="1"/>
            <a:r>
              <a:rPr lang="en-GB" dirty="0" smtClean="0"/>
              <a:t>Greater risk of audit means increased administration effort</a:t>
            </a:r>
          </a:p>
          <a:p>
            <a:pPr lvl="1"/>
            <a:r>
              <a:rPr lang="en-GB" dirty="0" smtClean="0"/>
              <a:t>Other compliance programs such as financial sanctions, trade compliance</a:t>
            </a:r>
          </a:p>
          <a:p>
            <a:pPr lvl="1"/>
            <a:r>
              <a:rPr lang="en-GB" dirty="0" smtClean="0"/>
              <a:t>Greater operational </a:t>
            </a:r>
            <a:r>
              <a:rPr lang="en-GB" dirty="0" smtClean="0"/>
              <a:t>cost</a:t>
            </a:r>
            <a:endParaRPr lang="en-GB" dirty="0" smtClean="0"/>
          </a:p>
          <a:p>
            <a:pPr lvl="1"/>
            <a:r>
              <a:rPr lang="en-GB" dirty="0" smtClean="0"/>
              <a:t>Expected by Customers</a:t>
            </a:r>
          </a:p>
          <a:p>
            <a:pPr lvl="1"/>
            <a:endParaRPr lang="en-GB" dirty="0"/>
          </a:p>
          <a:p>
            <a:pPr lvl="1"/>
            <a:endParaRPr lang="en-GB" dirty="0" smtClean="0"/>
          </a:p>
          <a:p>
            <a:pPr lvl="1"/>
            <a:endParaRPr lang="en-GB" dirty="0" smtClean="0"/>
          </a:p>
          <a:p>
            <a:pPr lvl="1"/>
            <a:endParaRPr lang="en-GB" dirty="0" smtClean="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371600"/>
            <a:ext cx="4370047"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672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649" y="1066800"/>
            <a:ext cx="7406951" cy="5140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457200" y="462758"/>
            <a:ext cx="8229600" cy="656475"/>
          </a:xfrm>
        </p:spPr>
        <p:txBody>
          <a:bodyPr/>
          <a:lstStyle/>
          <a:p>
            <a:r>
              <a:rPr lang="en-GB" dirty="0" smtClean="0"/>
              <a:t>Some statistics</a:t>
            </a:r>
            <a:endParaRPr lang="en-GB" dirty="0"/>
          </a:p>
        </p:txBody>
      </p:sp>
    </p:spTree>
    <p:extLst>
      <p:ext uri="{BB962C8B-B14F-4D97-AF65-F5344CB8AC3E}">
        <p14:creationId xmlns:p14="http://schemas.microsoft.com/office/powerpoint/2010/main" val="2578526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Consistent factors in Supply chain security</a:t>
            </a:r>
            <a:endParaRPr lang="en-GB" dirty="0"/>
          </a:p>
        </p:txBody>
      </p:sp>
      <p:sp>
        <p:nvSpPr>
          <p:cNvPr id="3" name="Content Placeholder 2"/>
          <p:cNvSpPr>
            <a:spLocks noGrp="1"/>
          </p:cNvSpPr>
          <p:nvPr>
            <p:ph idx="1"/>
          </p:nvPr>
        </p:nvSpPr>
        <p:spPr>
          <a:xfrm>
            <a:off x="457200" y="1312948"/>
            <a:ext cx="4267200" cy="4813215"/>
          </a:xfrm>
        </p:spPr>
        <p:txBody>
          <a:bodyPr/>
          <a:lstStyle/>
          <a:p>
            <a:r>
              <a:rPr lang="en-GB" dirty="0" smtClean="0"/>
              <a:t>Know the </a:t>
            </a:r>
            <a:r>
              <a:rPr lang="en-GB" dirty="0" smtClean="0"/>
              <a:t>partners</a:t>
            </a:r>
            <a:r>
              <a:rPr lang="en-GB" dirty="0" smtClean="0"/>
              <a:t> </a:t>
            </a:r>
            <a:r>
              <a:rPr lang="en-GB" dirty="0" smtClean="0"/>
              <a:t>on your supply chain.</a:t>
            </a:r>
          </a:p>
          <a:p>
            <a:r>
              <a:rPr lang="en-GB" dirty="0" smtClean="0"/>
              <a:t>Document processes in accordance with the required program standard</a:t>
            </a:r>
          </a:p>
          <a:p>
            <a:r>
              <a:rPr lang="en-GB" dirty="0" smtClean="0"/>
              <a:t>Maintain audit records / visits</a:t>
            </a:r>
          </a:p>
          <a:p>
            <a:r>
              <a:rPr lang="en-GB" dirty="0" smtClean="0"/>
              <a:t>Have corrective action plans established</a:t>
            </a:r>
          </a:p>
          <a:p>
            <a:r>
              <a:rPr lang="en-GB" dirty="0" smtClean="0"/>
              <a:t>Train staff / </a:t>
            </a:r>
            <a:r>
              <a:rPr lang="en-GB" dirty="0" smtClean="0"/>
              <a:t>partners</a:t>
            </a:r>
            <a:endParaRPr lang="en-GB" dirty="0" smtClean="0"/>
          </a:p>
          <a:p>
            <a:r>
              <a:rPr lang="en-GB" dirty="0" smtClean="0"/>
              <a:t>Maintain / change control processes</a:t>
            </a:r>
          </a:p>
          <a:p>
            <a:endParaRPr lang="en-GB" dirty="0" smtClean="0"/>
          </a:p>
          <a:p>
            <a:endParaRPr lang="en-GB" dirty="0" smtClean="0"/>
          </a:p>
          <a:p>
            <a:endParaRPr lang="en-GB" dirty="0"/>
          </a:p>
        </p:txBody>
      </p:sp>
      <p:sp>
        <p:nvSpPr>
          <p:cNvPr id="4" name="AutoShape 2" descr="data:image/jpeg;base64,/9j/4AAQSkZJRgABAQAAAQABAAD/2wCEAAkGBhMSERUUExQVFRQVFBQVFxIXFRQUGBUUFBQVFBQcFBgXHCceFxwjGRQVHy8gIycpLCwsFR4xNTAqNSYsLCkBCQoKDgwOGg8PGiwkHyQsLCwqLy4sLC0wLCwtLDUtKSwtNCwsLywsLCotKSwsLCw0KSwsLCwsLCwsLCwsLSwsLP/AABEIAL4BCQMBIgACEQEDEQH/xAAcAAEAAgMBAQEAAAAAAAAAAAAABQYDBAcCAQj/xABDEAACAQIDBQQGBA0EAwEAAAABAgADEQQSIQUGMUFRImFxgQcTMpGhwRRysdEXIyQ0QlKTsrPS0+HwVGJjglPC8UP/xAAaAQEAAwEBAQAAAAAAAAAAAAAAAwQFBgIB/8QAKxEAAgIBBAECBQUBAQAAAAAAAAECAxEEEiExBRNBFCJRcaEzUmGB0cHw/9oADAMBAAIRAxEAPwDuMjdp7Bo1wcygN+uNDf5+ckonxrPZ9Ta5RzXa+7dTDm57ScnH2HoZhwtadNrUQylWFwRYic/25sY4epp7B1B/znKV1O35omhRfv8AlkZKVabCVpE0qszmtK6kWHEl1YGbmAxRRr8uY7pAUMZNulj9ZNGWOURShlYLsDPsiaW1lTDs5/8AzHDqOX3THszeJamh0Pxlz1I8FH0ZtNpcImonlHBFwbjrPUkIRERAEREAREQBERAPNR7Ak8pE18ex52HQTf2g9qbe73mV+tWsJVvm1wXNNWpcszvXmI1wZFttUElDowFx3r1HnNWptDKQOZ1lNyL6hgnriYqhnjDXygmfKzx2OjDUaajkT7VqzVYlmAGpJAA6k8IweXI808K1VwiC7MdPnfpL/snZa0KYVeP6Tc2PMzBsXYi0FvxcjtN8l7pKS/VXtWX2Zttm94XQiIk5AIiIAiIgCam0sAK1MqfI9DNuI7PqeOTmOLwzU3KnQg2tNepXsJdd6tlZl9YBqNG7xyMo9dLaTNtr2s1Kbd6MDY08jM+CxpvrIrG7M/Spsyt0vdT4g/KeNm7RzHI4y1By5EdV+6Rronxk6Ds/EqylWGZWUqy9QRK9sHGijVZHPaVmXXpfT4WjAY0jnNvHbIpYgq57NRbdofpAcnHMfGe8t4x2j5DEcqXTLhsmuL2vcMMw+clpS9nY0ocjaMuqnl5dxlvw1bMgbqLy5TPKwZuor2yyZYiJOVhERAEREAREQDR2s9k8SPvlb2gdO/8AzhJrb9S2QeJ+yVvaGJsDKGofzGnpI/KVLbu0CpWomuU8Odjow/t1EldgqMRVDakJT9xLc+/SQFXB1a+LyUVvmF3c+zTHAs3fa2nEzoOz9nphqQpp5seLNzJkCjwWXL2M9WoBI/EYocJhx2LmvhMJVqm1NCx5nkPEnQT7/CPDa7Z4qVJZd2Nh2tWqDX9BTy/3H5TNsXdVadmq2d+S/or/ADGWGW6qccyKF12fliIiJaKoiIgCIiAIiIAiIgHirTDAg8CLHzlA23swoxB4jW/Ves6FIrb2zfWKGUXZeXUcxI7IbkTUz2yOeIRzkNtfZJdw6HLkNxbiSOHlJ/GbPdWPZIHgR/8AJqC4lDDRqqXuR+FxpYWbs1BxXr3r3fZJDD7VZSL68pixezUqa8GHBhxHgZGrizTe1QXyn2uRFuY5GxnquqdjxBZ9zxZbXWk5vCfBcjndLgAkC6m/st0buPCauB9JdREymipt/wAhFu72eswbKx2U51bMp4np4yvY1larUZPYLsV8Cb6d172m34mmu2cozjnH3MTzF06owdcuH9i4fhTf/Tp+1b+SPwqP/p0/an+SUgifFw5YhRoXZUB6FyFB+Pwm+9DpksuP5f8Apzy1uobxu/C/w7Pu1tZ8Th1rPTFPOSVUMWugNgTcC17E+FpKzFhcOtNFRRZUUKB0Ciw+AmWcxJpttI6OKaWGJXN697voZRVQOzAkgsVsvAHQHib+6WIzj292NNXF1TyVyg8E7P2gy5oaI3WYl0inrb3VXmPbJ78Kb/6df2jfyR+FR/8ATr+1P8ko7CFSbnwGn/b+X/pj/HX/ALvwv8LVj9/3qkH1KrYWtnJ4/wDWaVDF1cZUyKqouhd9TlX7zyEhUpliFXUsQoHeZd8HgPo1IActWbmxPFj3cu4TG8pTpaIcQ+Z9cvj+eza8Vdqr58zxFd8Ln+OjewyUsOmVBYcSebHqTzM0cTtAt4TWrYrNwlH3n3oZmNGh7I0eoDa55qvd1M5lZZ0zwkdF2bg6JIfEV6SLyQ1EVm6XubqPj4S8YVECAU8uS2mW1rd1p+atm7OZiOz9k7D6O8DWpXBV1pFdQ1wM2lsoPnwlqqSTwkU7q24uTf8AReoiJbKAiIgCIiAIiIAiIgCIiAIiIB8ZAeIvNPFbGo1Papr4gWPvE3YnxpPs+ptdFTx25POk3/VvkZz7b2CalXdGFiMunHioM7bOS7/H8uq+FP8AhrNHxVcY6htfR/8ACj5O2UqFF/Vf9KyUHSe1n3SDVA42E6fhHOcsGfEqEEEcVKsD0KkMPiJ6vCKSQFF2YhQOpYhVHvInyWMPPR9jnKwdIo+k2jkBanUFS2qjKVv3Nfh5Xmvsj0kl6606tNVR2Cq6k3UsbLnB4gkgXHC8xD0WnJ+cfjLf+MZL9Brmt33mLYPo6qiur4goKdNgwVWLGoym63uBZb2PU2tMBrRbJYzn27/Btp6zfHPXv0dFnO94PR9XfEO9E0ylRi9mYqVZjduRuL3M6JKNt30iGlWanSpqwQlSWLC5U2NrSpo/W3v0eyzqvR2r1ejVHotb1V/X/jbXyhB6u/S57Xn8OUo9SmysVYWZSQR0INiPfOir6TqRp3NN1q29nQrf63MeQM59icTndnPFmLHxJuZtaJ6jMvWMnVqjEfSMmzcSKVam54K2vdcEX8ryz7S20hW+YAdQeMqGaebDpI9b42OqmpuWMcE2h8nLSQcFFPPP/vqZMfj3qWSn2VYkFuDEWJIH6o+M8Hd0ZeABHOT+41FXxqKyhhkq6EAj2e+XvH7m03N0Pq+otceWuk57yOjVNm2rrCN/x2u9WG67vLKFg92aqWvSfW1jlJvfhadZwikIoOhCrcdDYXnrD0QiKo4KAB4AWmSQV1bOSS652YWOhERJiuIiIAiIgCIiAIiIAiIgCIiAIiIAnJd/vz6r4U/4azrU57vrujiatdq9JRUVgvZDAOMqhTo1geHI3mh46yNduZPHBR19cp1Yis8lEyzpPozwlL6M7AKahqMtQkAm2mQa/o5SDbvM59V2dXU2ajWB6eqqfCy2PlOiejjYtWjTqPVUp60plRtGCoDqw5EljodbATS8lZCVPEvcoePhONvK9iC3/wB26eHZKlIBVqFg1McAwF7qOQPThwtKlRqlGV+aMr+ORg3yly9KOcVqRNxT9XYHlnDEsL8AbFf8Ep+DoVKzZaSPUbogzW8TwXzIk2kknplvkQ6mLWoexHdaFYOoZTdWAYHqCLj4GZJC7n4GvRwqU6+XMtwoBzZU4qGPAkXI00sBxk1OZkkm0uToYvKTYM4xvPgTSxdZf+QsPq1O2Ptt5Ts8rO9e5v0x0dagpsoKscubMvFbC41Bv75c0OoVNmZdNFTW0O6GI9o5Qwn1UnSaHovw4Haq1mPiiDyAX5yG3q3EGGpGtSqMyqRmR8pNmIW6sAOBI0Pvm1DyNM5KKzyZM9BbCLk8FRtPBWbux9ltia6UVIUve7HXKqi7G3PpbqZfU9F+HtrVrk/rXpj3DJaSX62uiW2XZ4p0lly3R6Kx6P1/L6f1Kv7onWpUdh7hfRcStZaxdVVxkZAG7Qt7Smx90t05/W3Rut3Q6wbekqlVXtl9RERKZbEREAREQBERAEREAREQBERAEREAREQBERAE+Xn2cw9IeLq/SsjEhFVWS1xe41I78wPuljTUevPZnBBqLlTDdjJ0ypSDCzAEdCAR7jFOkFFlAA6AWHuEp3o+3kq1i9GqS5pqrLUPHKSVs55noeJ1vwl0ni2qVU3CXse6rFbFTXuIiJESCIiAJUPSRiKq4dQqk0mJ9YwuctrFL24C99eoEt8+ESSqz05qeM4I7YepBxzjJxHYWMdcTSNAZ6gcWQa3B7Lg24DKTc8rX5TtwmHD4GmhJREUniVVVv42GszyfVan4iSljBDptP6EXHORERKhaEREAREQBERAEREAREQBERAEREAREQBERAEgsXvlh6WIajVLIVy9si6HMobiLkceYk7OSb+/n9Xwp/wllzRURvscZfQqau6VMFKP1Om0tuYdhda1Ijr6xPvnPPSFtWnWrU/VsGyKwLDgSxB491viZU8o7p6BE2tP4+NM9+cmTfrpXQ2YwdB9Frpkri49Z6xSRzKZAFt3Xz+d5csZtCnSF6jqg7za/gOJnDVcg3BII5i4PvEPUJ1JJPUkmRW+N9SxzcuH/BJV5D061Db0dl2LvHSxRqClf8WVBJFrhgbEDpoR5SVnLvRvisuMK8qlFtO9GVh8C3vnUZj6qlU2uC6NXTWu2tSfYkTvLtw4Sj63Jn7QW18ts17Emx0vYeclpE714YPg64P/AI2bzQZx+7Iqtu+O7rJJbnY9veCjYj0mYk+ylJfJm+cl91d/3r1lo1kUF7hHS4GYKWswJPEA6jpOdmWj0dUaJxZaowDqn4lSbZmbMtQjqwWwA/3GdBq9LRCmTUTE02punak5HRdt7XXDUWqtrawA6sTYCc/qek3E5tEpW6EMfjml63nwdOrhai1DlGW4boy6rbqbjhznGLdZV8dRVbBuayyxr7ra5La8I6Xuvv42JrCi9IKxViHViR2RfUEXHvMuM5L6P/z+n9Sr+6J1qUtdVCq3bBYRb0dkrKt0nyIiJSLgiIgCIiAIiIAiIgCIiAIiIAiIgCIiAJyTf0fl9Xwp/wANZ1ucj39/P6vhT/hpNTxf6z+3+Gd5L9JfcrpE9BZ8zT6GnRmAH/z+0tR9GuJ9SrhkNUgE0PZsDyFS9iw8AO/rXcBiBTrUncXVKqOw6hWBOnPhfynWcbvlhadMP6wODwFOzk37r6edpma26+E4xqX47/g0dHVTOMnYyA3F3QrUKrVq4CEIURMwY9ogsxtoNAAB3mXqRmw94qOLUtSJupAZGGVlvwuOh11HQySMwb5znY3Z2bNMIQglDoqu39/Uw9YU1T1lj2yGsV+rpYn3TV29v1h6mHdKRYvUQrYqVsGFje/dKltLd7FHFPT9VUdmdiHynKykkhi57I043PGeNr7rYnCqGqquQm2ZGzgE8A1wCL+Fu+bFem0uYfNz9+zLs1GpxL5ePt0Q7QFn0mM82jJM9TF1GFmd2A5MzNbwuZrWnomGJHEEG19QRp58Z5WFwfeXyWH0fL+X0/qVf3ROtzkno/b8vp/Uq/uzrc5vyf6/9I6Dx/6P9sRETNL4iIgCIiAIiIAiIgCIiAIiIAiIgCJjq4hV4kCR2K24Bw95+6eJTjHs9xrlLpGOtvEPWtTVCxQ2JvYDxPKVTbuyadbENVqE3bKMoNgMqhdTxPDum5jtrXvbQk3Pf4yNq4jNxlWOrtrbcJY/wvvSVTS3Rz+eTTxOBw1soQD/AHC+aVx0sSOjEe42kji9oDOUpWepppewXvY/KbOC3GxdQXHqr8Teqb68/Ym14nV7ZS9Wzj2TbZj+Y0icYelXz7tLH9EGTPgWWc+jnG9KP7Vv6c8/g3xvSj+1b+nOg+No/ejnvg7v2m16MifpVS3D1Gvj6xcv/tOmyp7jbrVMJ61q2TPUyAZWLAIgJ1JA1zMfcJbJzussjZdKUeje0lbrqUZdiQm+aj6DXv8AqfHMLfGTchN79m1sRhzSo5bsy3zMVGUa8QDzAkNLSsi39US25cJJfRnHmn0ASyn0cY3pR/at/Tnz8G+N6Uf2rf050/xtH70c58Hd+0g9nsBWS4vxt9YAkH4S00aiYhTTqgMRzPEd4PKROO3NxVDKxFK4OYAVCfZseaeXnN+gEJzDS85ryt8ZXxsrlnj29jqfEVY08q7YY5z9zBgtnthcTSqISaZzrm5qWQ2DeNtDzl1w28DDic3j94lZ+lr7B1U6ESLrbRajXNNr5cuZW/WBNh5jW8yrdXZbJSk+cYNGrRV1xcYrjOTptHbVNuNx8fsm5SxCtwIM57hNpA6A3IAJPIX4efdJbBY3UT7HUP3I5aVexcImLDVcyg/5eZZcTyUWscCIifT4IiIAiIgCIiAIiRG0trgXVT4n7p5lJRWWeoxcnhG9Xxyr3npI7E7YI528JDVtoSLxeMJlSdzfRchSl2SWK2mTwMia9Vm4mYqTzVxu0CxdKftqO01tEJGgF9C3dyldvJbS+hr7V23Twy/jCWY+zTXV28uQ7zIfD7QxGMGgNGmT7I9sgadpuXgJIUNngXRVIbQ1Kr9qpUJ1uW6dw6SWweAycBBLwj7sjYdOmAFQX5m2t+88TLzsTDEHNyAt4kyH2TgizWA/tLfRpBQAOAliiGXuKGot42nuIiXSgIiIAiIgCIiAQW9eGJQMBwuD4EX+U4/i9unCV+1c0WPa6oTpmHzE7jtdb0XtxAv7p+et985qFQNAbk919AJSuit6NfQvdBpl6yhgGUgggEEcCDqDPG08B9IpZQQKiao3Q9D3GQno/wAaz0XpsDamewxBtY+0t+4626NLSq5TeVZRwybOHhkZsy6qFOhHtDmW5kyYwlWxmvicLTqEFh2hwPA/CfaVPKeM8Nn18l22JiL6dR9kmJVNlYnKVPT/AAy1AzTolmODJ1EcSyfYiJOVxERAEREAREjto7TC3UceZ6f3nmUlFZZ6jFyeENp7Qygqp15np/eU/GYrWZdo4/leQruTKFljkzQrrUEZamIvMD1J5KzyqyEnM9NjbTQ9ZlpUVVSAOPPqe+eaYnvITGDzk9Kde/hf4zcwlIsRNfD4YmWHYGzu1rrbU/KSwjl4PM54XJNbKweRO88flN6BE0UsLBlt5eRERPp8EREAREQBERAPLrcEHgdJzTfXYNNUfqDax42NypE6bIPejYYr072uy/Z87ffIrY7lwWdNZsmsvg4Nu5jWo41ACfV5irrys4sTbu0PlOk4xuUpG2d06tIkoGzAg3HFbn38JckYvRRjxKjN9YdlviDKbjlGtc1xJBDpPSkzVzTYoveV5I8RZK4KvLfsrEZk7xp5cpRKb2MsWxsdlYX4HQyeie2XJX1Fe6PBZonwT7NIyxERAEREAjtobRy6Lx5npKvjMXqZ6xuKNpFZ78Zn2TcmaVdagj5WaapWbFUTPhsNeRdkqeDTWnMqYeWPZ272cXJAHvMm8NsKknLMe/7pNGiTIJaiKKZR2ezaAE+Av9kkqG7NU8QB9Y/Iay4IgGgAHhpPUnWniuyB6iT6IHD7sW9p/JR8zJfC4Raa2UfefGZ4ksYRj0QynKXbERE9ngREQBERAEREAREQBERAMNbBo/tKpPUgGRe3tjB6XYABQaAC3Z6ASaifGkz0pNHKK1LKZ8p1LS2b0bGUEOthmJuO/jpKpUoWlGdeDQrsyjaVribuEr2kTSe03KbyDBYyXXY+0gwCk6jh3iSsoeGxB5cZZ9l7Wz2Vhr16+MuU3Z+VlG+jHzRJWIiWimIiI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133600"/>
            <a:ext cx="3929062" cy="281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3522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attributes technology needs to deliver</a:t>
            </a:r>
            <a:endParaRPr lang="en-GB" dirty="0"/>
          </a:p>
        </p:txBody>
      </p:sp>
      <p:sp>
        <p:nvSpPr>
          <p:cNvPr id="3" name="Content Placeholder 2"/>
          <p:cNvSpPr>
            <a:spLocks noGrp="1"/>
          </p:cNvSpPr>
          <p:nvPr>
            <p:ph idx="1"/>
          </p:nvPr>
        </p:nvSpPr>
        <p:spPr>
          <a:xfrm>
            <a:off x="457200" y="1312948"/>
            <a:ext cx="4267200" cy="4813215"/>
          </a:xfrm>
        </p:spPr>
        <p:txBody>
          <a:bodyPr/>
          <a:lstStyle/>
          <a:p>
            <a:r>
              <a:rPr lang="en-GB" dirty="0" smtClean="0"/>
              <a:t>Ability to handle multiple programs</a:t>
            </a:r>
          </a:p>
          <a:p>
            <a:r>
              <a:rPr lang="en-GB" dirty="0" smtClean="0"/>
              <a:t>Multi-lingual capabilities</a:t>
            </a:r>
          </a:p>
          <a:p>
            <a:r>
              <a:rPr lang="en-GB" dirty="0" smtClean="0"/>
              <a:t>Secure access and control</a:t>
            </a:r>
          </a:p>
          <a:p>
            <a:r>
              <a:rPr lang="en-GB" dirty="0" smtClean="0"/>
              <a:t>Screening for Partners</a:t>
            </a:r>
          </a:p>
          <a:p>
            <a:r>
              <a:rPr lang="en-GB" dirty="0" smtClean="0"/>
              <a:t>Screening for transactions / products</a:t>
            </a:r>
          </a:p>
          <a:p>
            <a:r>
              <a:rPr lang="en-GB" dirty="0" smtClean="0"/>
              <a:t>Audit / reporting capability</a:t>
            </a:r>
          </a:p>
          <a:p>
            <a:r>
              <a:rPr lang="en-GB" dirty="0" smtClean="0"/>
              <a:t>Alert and escalation management</a:t>
            </a:r>
          </a:p>
          <a:p>
            <a:r>
              <a:rPr lang="en-GB" dirty="0" smtClean="0"/>
              <a:t>Easy to use / manage / share</a:t>
            </a:r>
          </a:p>
          <a:p>
            <a:r>
              <a:rPr lang="en-GB" dirty="0" smtClean="0"/>
              <a:t>Scalable and flexible</a:t>
            </a:r>
          </a:p>
          <a:p>
            <a:endParaRPr lang="en-GB" dirty="0"/>
          </a:p>
        </p:txBody>
      </p:sp>
      <p:pic>
        <p:nvPicPr>
          <p:cNvPr id="6146" name="Picture 2" descr="http://t3.gstatic.com/images?q=tbn:ANd9GcRsCVcYoiPS_hkGOpPsMIAsCwr1yQv4R9-gpfPYN5-cVI6Iy4ih2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371600"/>
            <a:ext cx="383177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51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Core steps to success</a:t>
            </a:r>
            <a:endParaRPr lang="en-GB" dirty="0"/>
          </a:p>
        </p:txBody>
      </p:sp>
      <p:sp>
        <p:nvSpPr>
          <p:cNvPr id="3" name="Content Placeholder 2"/>
          <p:cNvSpPr>
            <a:spLocks noGrp="1"/>
          </p:cNvSpPr>
          <p:nvPr>
            <p:ph idx="1"/>
          </p:nvPr>
        </p:nvSpPr>
        <p:spPr>
          <a:xfrm>
            <a:off x="457200" y="1312949"/>
            <a:ext cx="7848600" cy="1582652"/>
          </a:xfrm>
        </p:spPr>
        <p:txBody>
          <a:bodyPr/>
          <a:lstStyle/>
          <a:p>
            <a:r>
              <a:rPr lang="en-GB" dirty="0" smtClean="0"/>
              <a:t>Manage the program – Content</a:t>
            </a:r>
          </a:p>
          <a:p>
            <a:r>
              <a:rPr lang="en-GB" dirty="0" smtClean="0"/>
              <a:t>Manage Master data – Partners / Products</a:t>
            </a:r>
          </a:p>
          <a:p>
            <a:r>
              <a:rPr lang="en-GB" dirty="0" smtClean="0"/>
              <a:t>Manage Transactions</a:t>
            </a:r>
          </a:p>
          <a:p>
            <a:r>
              <a:rPr lang="en-GB" dirty="0" smtClean="0"/>
              <a:t>Manage audit and reporting</a:t>
            </a:r>
            <a:endParaRPr lang="en-GB" dirty="0"/>
          </a:p>
        </p:txBody>
      </p:sp>
      <p:sp>
        <p:nvSpPr>
          <p:cNvPr id="4" name="AutoShape 2" descr="data:image/jpeg;base64,/9j/4AAQSkZJRgABAQAAAQABAAD/2wCEAAkGBhAQDxIQEBIPEBAPDw8PDxAPEg8OEA8PFBAVFBQQFBUXGyYeFxkjGRIUHy8gIycpLCwsFR4xNTAqNSYrLCkBCQoKDgwOGg8PGjUkHyQ1LDUpLSkzMi8yLCwsKSo0MiwsNCksKS4sLCwsKS00KSksLywsKSwpKSwsKSwsLDUsLP/AABEIAMIBAwMBIgACEQEDEQH/xAAbAAEAAQUBAAAAAAAAAAAAAAAABQECAwQGB//EAD4QAAEDAgMEBwUGBgIDAQAAAAEAAgMEEQUhMRJBUaEGByIyYXGREzNSgbFCYnKiwdEUI0NTkuGCwmNzshb/xAAbAQEAAgMBAQAAAAAAAAAAAAAAAwQBAgUGB//EAC8RAQACAQIEBQMDBAMAAAAAAAABAgMEEQUSITEyQXGR0RNCURShsWGBwfAGFUP/2gAMAwEAAhEDEQA/APcUREBERAREQEREBERAREQEREBERAREQEREBERAREQEREBERAREQEREBERAREQEREBERAREQEREBERAREQEREBERAREQEREBERAREQEREBERAREQEREBERAREQEREBERARFRzrZoKosPt09sgzIsBnWSOQOH1QXoiICIiAiIgIiICIiAiIgIiICIiAiIgIiICIiAiIgIiICIiAtHEqjZ2W8bkreUD0keWljtxDm/MWKC8VSu/ilBCsVf4xBNGrWWgq/5gb8Vxyv+i511atrBJi+oYBu2nHyDT+pCDrkREBERAREQERUugqitMg4qLHSFgc5rw4bLiLt7QIB1QSyLSjxmB39Ro/Fdv1W1HO13dc0+RBQXotKsxqmhymngiI1EkjGH0JUVUdYeFs1q4T+Dal/+AVrNqx3lNTBlv4azPpEuiRcbP1t4W3SSR/4IZP+wCj5uuuhHdiqn+OzE0c3rSc1I81ivDtVbtjn22/l6Ei8tn68mfYpHnxfM1vIMP1WhN14VB7lNA38T5H/AEstJ1OP8rFeDayfs/ePl7Ci8UPXVX/2qQf8JT/3RY/VY0v/AEWr/Ee72tERWXEEREBERAREQFpYxh/t4XMGTu8wnc4afLd81uq17wBc5AIPMJqhzHFjwWuabOaciCrDW+K6bpTDFUAbLLSN0l0Jb8JG8ea5k9Hn/FyQY3Vy7nophDomGWUWkkAs06sZrY+J1+QUZ0RwqCJxdI0ma/Ye/NrR93gdc12N0FUVpcsclS0A5oMypdR8OMRu712nxzHqtlszXd1wPkQgzF4WrV4i1mzvBve2oVZoyVC1uHy3uM/BBMMxOI/at5iyybYd3XA+RBXKu9o3vNd9Va2r+SDoquleRkSFAz4TMCTba+qyxYk8aOd6qL6YdMp6SkdLFsGQvYxpe0OttHM242CxM7Ru3x0nJeKR3llfE9urXD5Kxr815lUdZOISX2qiRt/7YiYOTQeaiqnGZpfeVEz7/wBx8h/UhVZ1UR5O5Tgd7d8kR7/52a+JVLjPK65u6aQ3uc+2Vg/inb7HzAKybB3G/kQeStcw7wPmLKjNonu9RXFesbVlb/E8Wj5XCu9s3xHoVYWDh6FWmMePom1WebNVm228fUFVtwIPzC1/Z+I+itcw20KcsM/qLx3hKsweoIuIJyDoRFIQfnZF67RuIijFzlGwanc0Kit/pI/Lz0/8hvv4I93oiKiFXnl1UVEQVVERARLql0FVzXSLHAxwYNBqfFTldU+zjc/4Rz0/Vef41IC1zieKCWZUB2azRSN3qIw2GRrGh/e2WuPgCLgHxsQrqzasg6Jjm7lu0tcB2Xm3wk/RcfgmKE3jd3mnLxbuKmZ3XZcajNB0W0HDskHyN1oV1G5wNiVBR1ZGhIPhkt2HGZBv2vxZoNaSmlZq0nxCxiptrcHxyUxHjLD3m28W58isv8iTe3ydkeaCLixR7dHH55jmtuPHHfaDXcirpsBYc25eS0ajB3sz2hb72XNBKNxWJ3eBHoQucxrp1hkMjonF8kjDsubGwZOtpdxHJatZjUMPvJoBbcJGOPoDdeQY68y1U8rO0ySaRzSN7S7I21GSgzZOWOjq8P0UZrT9SJ29noVf1j0w91Sz/wDORkQ5By5TpD0tfWRiIxtZGHh+TnOcSAQM7W38FzTZnt0JHqrxWneGn5WPJU7Zckxtu9Fh0WjxzFor1j+syGIeI881aYeBB+dvqsoqGHUEeXaCuAadHD55KHeYdD6eO3aWsY3DcUbM4bytkwkZ5+Y09QkcD3mzWl54BpceSzzbsThmvWJYRVHeAfkuh6G4DHXzPZI58bY2BxMdiSS6wHa03rWpuhtdL3KSoPjsOYPz2XZdCOidXRukfNEWe0a1oF2uIsSc7E8VNixc1o3jo5mt1s4cVuS8c3l1iZ7pij6scLHfdVPP3nsaPytvzU1S9X2Et7kMZO4yOe8/mKsFQRqCPNXtqVfjHSO0PLX1mfJ4rz7pf/8AORbtN1iijBUIt1V2CIiAqIiAqFyFWOQWvqAFGu6QsbIWPB2crOGe7MEea2amEkLna7DHgkjNB0NS9k8MjWOa7aY4ZHO9srjdnZeX4jJmGk5FzRzXQtJa6+bSM75ggDxXJ19SXybQHZDr28AUHfxwC5PE8tArammFlp02LNIvfXNZ31u0g5usaYpRINxsfEb1LwY62wsQVbWU4cFF0eEguk7JIGzmMi0m+nog6mKoglGYAKwima6QsYSHABwBzuFA0bSx+y4m4PlcbiplmIhjw8NY57Wlt3C5AOoB3IL5KWVuov5LF7e2uXmsmL9Paemh9pNHJm4MDWbLruIJ1NrDJclXdaPtPc0sRHF8pef8WgEKO2WtOkyuafQ59RG+OvT1hM9KMZlhoZ3xSPjeIxsuY4tIJe1txwOa8hlxuSQ3mLpSdS5ziTzU5i/SmoqGujeI2xuttMY0i9jcAkknUBc++mYeLfzBU82SLz0el4fo8ulpPN3mWRs8Z3lvmLj1H7K72N+7Z34Tc+mq1HUZ+yQ7y19NViLXN4jkoOX8Ol9e0eKG86+h9HZ/VY3MG9vobLEyueMr3HB3aHNZW1rT3m28Wm3IrG0w3i+K3fosMA3G3mP2Vhp3bs/LNdJ0d6Jy14c6F8TWscGuMznMzIvkADfJddR9Sb3WMlVH5Qxl/wCZxH0UlaXt2hSz6nS4p2tfr7/w85wC/wDGU441MAI4j2jbgr32lxJzBZuyBwAaByUFQ9UtPC5sntJ5HscHNLy0AOBuDYD9VMSYPI3Q3V3DSaR1eZ4jqqZ7Rydo/KTjxv4mg+Rt9VssxCJ2t2+Y/Zc25kjdWn5ZoKhTuY6c00T9Nl3lZa0uBRndbyUM2oWzFiT26OPkc/qgzHo8OJRXjGn/AHfREE+ioiBdFREBUS6XQUIWJ8IKyEqiCFxzD7wyFou4MJy4DXldedSUzjoDbjoF68oLEeicUpu1z4r5lrA0tJ8AdPkg4c0b2xNlYbgABw4EZEqQwqUvaHFdfSYHHDEImgkZkl2ZcTqSoKXChTyFre447bR8N8i31CCsui3ejbY9mQFzdt0ndJF7Bo/cqPmdktEsIAJBF8wbfNB0uK4AJW9jsyDNjrb+B8Cud/hxEy9RLDC65Gy+WPQb9V570z6SVLap0XtZHRNZHaMvdsC7bk2B1zUFHiEbtbscd57Q9dVWvn5Z2iHc03Cq5aRa19t/Lb/LqenOIxTxMihkbI5soe7Zvawa4anIm53LhXMcw5gg/MKXMVxcWcOLcx/pWEnTUcDmOaq2yc07y72HRRgpyUlox4k8ZGzh97PnqthtbG7UFh8O0P3VJKdh1BaeLcx6H91gfQH7JDvAZH0K02iU0WyUbgiDu6Wu8jn6HNWuuMuTs+RUaWuac7grOzEHgWJ2gNzs1jlnybxmrPihmdG06tt4tP6FYnUo3OHk7s/6XqHR7onhzoo31DJ3ufGx7rS2jBLQcmtANs+JXZ4d0Xwse5gp9r7zdt/57lWK6e895cfNxbT1mYrWZ/b/AH2cH1YjYpZL/ancR4jYaL/VdtFVEaEjyNlLS4HHbJoHkLLRmwMjukq7WOWNnmc2T6uSb7d2eHGZBqQ78X7rcixlh7zSPEZqBfTSN1F/JWCa2uXmtkTqmyRP0c3yOR5rHNhTHbguebOtmGuc3uuI+eSDamwAfZJC1JMKlbpmt+LG3faAdyK248UjdrdvnmEHPGCX4SqrpxJEftM9QiDbVLoVagqSl1bdLoKq1aVZjdNDnLPBH+ORjT6XUJV9ZGHR/wBYyHhFHI/nYDmtZtWO8pqafLk8FZn0h1BKtLlwFX1vQD3UEz/GRzIhy2lC1fW1VO93DBH4u25T9QOSjnPSPNdpwrVW+3b1mHq5crXSZX3cV4jV9PsRk1qHMHCJrI+YF+ah6nEZpT/MkllJys97338MytJ1EeULdeCZPvvEenX4e7z47TMcGunhDiQAzbaXknIDZGfJa1cQ4lx0AsPJQHRDoXHSNE0tnVBb/wAYbjNrfHifTx3cXqiAbKeszMdXIz1x1ty453j8/DSr6loOyN5t8t60ccxcQU7zcXIIjBzu/dl4KLxfE/4aP2r2PcXHZbYZX3AncuJrsWknftyH8IGjRwC0yX5Y6d1rQ6T614m3hj9/6MGIkzvMkhJe613Cw0FhlpoFGy0Dh3e19fRSV1QtVDd6z6Vdtqohkr2G4JaRwuFuRYsf6jQ7xHZd/tZ5I76gHz19VqyUI3G3gdPVOktYjJj7N1kkb+64A8H9k+uiSQEai3moqSnc3UfPcur6uX3qH7Qa8MjuGyNbI0O2hnZwIulcfNO0Szk1kYsc3vXsi4KaWQ7LGPlO5rWOlPysLqSj6v62UXFNLHffIWsb6ON/qvY6HpGGgNfGGjjEA0f4qXgqope45pPDR3oVarpojvLg5eNWt4KRHr1+HE01I6ONjHAgsY1p4ZABZQV2M1A07lG1GBNOYy8lacHujqbF5maPJHB3aHNSlP0lBykZbxZnyKi5sKe3TNajmEaghB18NVDL3XNJ4Hsn0Ktnwtp3LkrrbpsUlj7rzbge0PQoJKbA/huFpyUMjfFb0HSXdIz5s/Y/upCGugk0cL8Hdk80HN+0I1BCvbOuklw9p3BaE+Bjdl5II72yLMcGfxRBEVfXLSN91DUSHcXeziaeZPJQlX1y1B91Tws4GRz5Ty2V52FcFy51F583u6cI0lPt39Zl1FX1k4nJf+eIwd0UcbLeRsTzUNV41Uze9nnkvufI9w9L2WkArgFHN7T3lcppsWPwViPSABXIArrLCWVqrZXBqrsrO7SYYyFbcg3GRGYI3FZtlNhbRKO1N09S9ZVUxobIGygau7ryPG2SlafrFpn29oyRh8W7Q5LivZIYba5eeX1U8aiYcfJwfHed46ejqulPS6CendDEC4vLdWlobZwN8/JcWGKSpcLllyijkk/9bHvHqBbmpqj6vK+T+kIxxle1nIXK1ta2Sd4hLhxafR15ZvH95jdyuymyvRqPqkeffVDW+ETC4/5OP6Kdo+rChZ3xLMf/ACPIH+LbBZjBeWt+LaWnaZn0j52eNkLdpOj9VN7qCZ/iGODfU2C91ouj1LD7qCFlt7WNv66rfDFJGm/MqWTjs/ZT3n42/l4pSdWVe/vNjhB/uPDj/i26nsE6Avo3Oftte57Q0hrS1oAN+K9O9msb6cFT0xVr1hy8/EM2eJraen4iP9lxLoi3UWRpXVzYcDuUZUYLwyUqgw0mOzMyvtjg/Pnqpim6QxPyeDGfHtN9QudlpHN1CxIO3DGvF2kOB3ggha8+HNO5crDUOYbscWnwNlLUvSR4ykAeOI7Lv2KCtRgfDJR8uHvbuuulpsVhkyDg0/C/sn9is76YFBxZBGuSXXUT4W07lG1GCfCg0qfEZY+69wHA5t9CpSn6SnSRgPizI+hUTLRPbuusJQdS3HKc73DwLSi5a6IPIAFcAqALKyInQE/JcN9S2WgK4BZYqYuNhmeDbvd6NuVNUPQytl7lPNbi9ohb6vIPJbRW1u0IMmbFi8doj1lBhquDV3NF1VVTveOgiHm+Z3oNkc1PUfVTA33s0z+IZsQt5C/NTRp8k+Tm5OL6Sna2/pHzs8rER4ZcdAstPSukNmB0h4RtdKfygr2qj6D0EWYp43OH2pbyu9X3UxHTtaLNa1o4NAA5KaNLPnLnZOPR/wCdPefj5eLUfQiul0p3tHGUshHMk8lN0fVXOfeywx8Qxr5T6nZHJeo7KbKmjTUhz8nGdTftMR6R87uKpOq+lb7x88p4bQib6MAPNTVF0Soofd08IPxFoe7/ACdcqb2U2VLFK17Q5+TU5svjvM/3YWwgCwAHgMlcGLLsqllurseyq7KyWSyCzZTZV9lWyDHsqtlfZLIMZYrHQrOAlkGhLRg7lHVODg6BT5arHRoOQnwxzdM1quaRrkuzfTArSqMNB3IOYW3S4pLH3XG3wntN9CtiowcjRaMlM5uoQTtL0macpG2+83MeilYJ45Bdjmu8tfmFxAKua8g3FweIyKDtJKUHctOfCWncoinx6ZmW1tjg8X56qSh6TMPfYR4tIcEGucBHiqqRGNU/x282u/ZEHIUPVDE33s73eETGRj1O0eanqPq8w+PWESkb5nOl5ONuS6VUUdcVK9oW8mu1GXx3n3+GvTUEUYtHGxg4Ma1o5LNZXWSykVFLKiuSyC2yWV1kQWWVbKtksgtslldZEFtksrrJZBbZLK5EFLIqogtsq2VUQUSyrZVsgtsqWVyILdlWFiykJZBrPgutWahB3KSsqbKDnanBwdFHTYa9viuwdEsT6YFBxbmEaghUXVTYaDuWjNgg3ZIIRFInBXcUQdehREBUREFVREQEREAIERBUqioiAiIgqiIgIqIgqgVEQVRURBUIiICoiICIiAVQqqILCrCFREFllVE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48000"/>
            <a:ext cx="6248400" cy="286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3878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Technology in action </a:t>
            </a:r>
            <a:r>
              <a:rPr lang="en-GB" dirty="0" smtClean="0"/>
              <a:t>– Program management</a:t>
            </a:r>
            <a:endParaRPr lang="en-GB" dirty="0"/>
          </a:p>
        </p:txBody>
      </p:sp>
      <p:pic>
        <p:nvPicPr>
          <p:cNvPr id="4" name="Content Placeholder 3"/>
          <p:cNvPicPr>
            <a:picLocks noGrp="1" noChangeAspect="1" noChangeArrowheads="1"/>
          </p:cNvPicPr>
          <p:nvPr>
            <p:ph idx="1"/>
          </p:nvPr>
        </p:nvPicPr>
        <p:blipFill>
          <a:blip r:embed="rId2"/>
          <a:srcRect/>
          <a:stretch>
            <a:fillRect/>
          </a:stretch>
        </p:blipFill>
        <p:spPr bwMode="auto">
          <a:xfrm>
            <a:off x="152400" y="1371600"/>
            <a:ext cx="8229600" cy="3441346"/>
          </a:xfrm>
          <a:prstGeom prst="rect">
            <a:avLst/>
          </a:prstGeom>
          <a:noFill/>
          <a:ln w="9525">
            <a:solidFill>
              <a:schemeClr val="tx2"/>
            </a:solidFill>
            <a:miter lim="800000"/>
            <a:headEnd/>
            <a:tailEnd/>
          </a:ln>
        </p:spPr>
      </p:pic>
      <p:pic>
        <p:nvPicPr>
          <p:cNvPr id="5" name="Picture 2"/>
          <p:cNvPicPr>
            <a:picLocks noChangeAspect="1" noChangeArrowheads="1"/>
          </p:cNvPicPr>
          <p:nvPr/>
        </p:nvPicPr>
        <p:blipFill>
          <a:blip r:embed="rId3"/>
          <a:srcRect/>
          <a:stretch>
            <a:fillRect/>
          </a:stretch>
        </p:blipFill>
        <p:spPr bwMode="auto">
          <a:xfrm>
            <a:off x="152400" y="1208587"/>
            <a:ext cx="7527852" cy="4485775"/>
          </a:xfrm>
          <a:prstGeom prst="rect">
            <a:avLst/>
          </a:prstGeom>
          <a:noFill/>
          <a:ln w="9525">
            <a:solidFill>
              <a:schemeClr val="tx2"/>
            </a:solidFill>
            <a:miter lim="800000"/>
            <a:headEnd/>
            <a:tailEnd/>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712" y="1295400"/>
            <a:ext cx="8821737" cy="447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95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SLIDE_GUID" val="4f419752-7e65-43ab-8d2f-59671d95a4b9"/>
</p:tagLst>
</file>

<file path=ppt/theme/theme1.xml><?xml version="1.0" encoding="utf-8"?>
<a:theme xmlns:a="http://schemas.openxmlformats.org/drawingml/2006/main" name="AmberRoa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AmberRoad</Template>
  <TotalTime>3526</TotalTime>
  <Words>618</Words>
  <Application>Microsoft Office PowerPoint</Application>
  <PresentationFormat>On-screen Show (4:3)</PresentationFormat>
  <Paragraphs>107</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AmberRoad</vt:lpstr>
      <vt:lpstr>Applying solutions to Supply Chain programs     Shanghai November 2013</vt:lpstr>
      <vt:lpstr>PowerPoint Presentation</vt:lpstr>
      <vt:lpstr>Global Customer Base – Many Verticals</vt:lpstr>
      <vt:lpstr>Todays discussion</vt:lpstr>
      <vt:lpstr>Some statistics</vt:lpstr>
      <vt:lpstr>Consistent factors in Supply chain security</vt:lpstr>
      <vt:lpstr>Key attributes technology needs to deliver</vt:lpstr>
      <vt:lpstr>Core steps to success</vt:lpstr>
      <vt:lpstr>Technology in action – Program management</vt:lpstr>
      <vt:lpstr>Technology in action - Knowing the Partners ..</vt:lpstr>
      <vt:lpstr>Screening - partners</vt:lpstr>
      <vt:lpstr>In practice – ongoing transaction validation</vt:lpstr>
      <vt:lpstr>In practice – ongoing transaction validation</vt:lpstr>
      <vt:lpstr>Transaction workflow validation</vt:lpstr>
      <vt:lpstr>Audit / reporting / Alerts</vt:lpstr>
      <vt:lpstr>Summary</vt:lpstr>
    </vt:vector>
  </TitlesOfParts>
  <Company>LookThink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Patrice</dc:creator>
  <cp:lastModifiedBy>Authorised User</cp:lastModifiedBy>
  <cp:revision>349</cp:revision>
  <dcterms:created xsi:type="dcterms:W3CDTF">2011-11-01T15:29:22Z</dcterms:created>
  <dcterms:modified xsi:type="dcterms:W3CDTF">2013-11-10T05:52:22Z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FolderId">
    <vt:lpwstr/>
  </property>
  <property fmtid="{D5CDD505-2E9C-101B-9397-08002B2CF9AE}" pid="3" name="Offisync_SaveTime">
    <vt:lpwstr/>
  </property>
  <property fmtid="{D5CDD505-2E9C-101B-9397-08002B2CF9AE}" pid="4" name="Offisync_IsSaved">
    <vt:lpwstr/>
  </property>
  <property fmtid="{D5CDD505-2E9C-101B-9397-08002B2CF9AE}" pid="5" name="Offisync_UniqueId">
    <vt:lpwstr/>
  </property>
  <property fmtid="{D5CDD505-2E9C-101B-9397-08002B2CF9AE}" pid="6" name="CentralDesktop_MDAdded">
    <vt:lpwstr>True</vt:lpwstr>
  </property>
  <property fmtid="{D5CDD505-2E9C-101B-9397-08002B2CF9AE}" pid="7" name="Offisync_FileTitle">
    <vt:lpwstr/>
  </property>
  <property fmtid="{D5CDD505-2E9C-101B-9397-08002B2CF9AE}" pid="8" name="Offisync_UpdateToken">
    <vt:lpwstr/>
  </property>
  <property fmtid="{D5CDD505-2E9C-101B-9397-08002B2CF9AE}" pid="9" name="Offisync_ProviderName">
    <vt:lpwstr/>
  </property>
  <property fmtid="{D5CDD505-2E9C-101B-9397-08002B2CF9AE}" pid="10" name="Offisync_ProviderInitializationData">
    <vt:lpwstr/>
  </property>
</Properties>
</file>