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4" r:id="rId4"/>
    <p:sldMasterId id="2147483655" r:id="rId5"/>
    <p:sldMasterId id="2147486901" r:id="rId6"/>
  </p:sldMasterIdLst>
  <p:notesMasterIdLst>
    <p:notesMasterId r:id="rId25"/>
  </p:notesMasterIdLst>
  <p:handoutMasterIdLst>
    <p:handoutMasterId r:id="rId26"/>
  </p:handoutMasterIdLst>
  <p:sldIdLst>
    <p:sldId id="600" r:id="rId7"/>
    <p:sldId id="630" r:id="rId8"/>
    <p:sldId id="647" r:id="rId9"/>
    <p:sldId id="631" r:id="rId10"/>
    <p:sldId id="632" r:id="rId11"/>
    <p:sldId id="636" r:id="rId12"/>
    <p:sldId id="638" r:id="rId13"/>
    <p:sldId id="637" r:id="rId14"/>
    <p:sldId id="639" r:id="rId15"/>
    <p:sldId id="633" r:id="rId16"/>
    <p:sldId id="635" r:id="rId17"/>
    <p:sldId id="642" r:id="rId18"/>
    <p:sldId id="640" r:id="rId19"/>
    <p:sldId id="634" r:id="rId20"/>
    <p:sldId id="643" r:id="rId21"/>
    <p:sldId id="644" r:id="rId22"/>
    <p:sldId id="645" r:id="rId23"/>
    <p:sldId id="646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">
          <p15:clr>
            <a:srgbClr val="A4A3A4"/>
          </p15:clr>
        </p15:guide>
        <p15:guide id="2" orient="horz" pos="1014">
          <p15:clr>
            <a:srgbClr val="A4A3A4"/>
          </p15:clr>
        </p15:guide>
        <p15:guide id="3" pos="1392">
          <p15:clr>
            <a:srgbClr val="A4A3A4"/>
          </p15:clr>
        </p15:guide>
        <p15:guide id="4" pos="3252">
          <p15:clr>
            <a:srgbClr val="A4A3A4"/>
          </p15:clr>
        </p15:guide>
        <p15:guide id="5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3300"/>
    <a:srgbClr val="A50021"/>
    <a:srgbClr val="000066"/>
    <a:srgbClr val="008000"/>
    <a:srgbClr val="FFCC00"/>
    <a:srgbClr val="D0C780"/>
    <a:srgbClr val="EEE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0145" autoAdjust="0"/>
  </p:normalViewPr>
  <p:slideViewPr>
    <p:cSldViewPr>
      <p:cViewPr varScale="1">
        <p:scale>
          <a:sx n="60" d="100"/>
          <a:sy n="60" d="100"/>
        </p:scale>
        <p:origin x="1430" y="48"/>
      </p:cViewPr>
      <p:guideLst>
        <p:guide orient="horz" pos="282"/>
        <p:guide orient="horz" pos="1014"/>
        <p:guide pos="1392"/>
        <p:guide pos="3252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>
      <p:cViewPr>
        <p:scale>
          <a:sx n="75" d="100"/>
          <a:sy n="75" d="100"/>
        </p:scale>
        <p:origin x="-1686" y="22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/>
            </a:lvl1pPr>
          </a:lstStyle>
          <a:p>
            <a:fld id="{43694E73-C2CF-427A-A8E1-83B600C90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40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2" tIns="46425" rIns="92852" bIns="46425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/>
            </a:lvl1pPr>
          </a:lstStyle>
          <a:p>
            <a:fld id="{4AB6E590-18EA-4733-8062-C8CCD3CF9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001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56789-1501-458C-B803-7F771DF80192}" type="slidenum">
              <a:rPr lang="en-US" altLang="en-US" b="0"/>
              <a:pPr eaLnBrk="1" hangingPunct="1"/>
              <a:t>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8380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A TEU can hold up to 47,000 lbs. COMPANY’s freight will cube out before it weighs out. Rough average of 20,000 </a:t>
            </a:r>
            <a:r>
              <a:rPr lang="en-US" altLang="en-US" dirty="0" err="1">
                <a:latin typeface="Arial" panose="020B0604020202020204" pitchFamily="34" charset="0"/>
              </a:rPr>
              <a:t>lb</a:t>
            </a:r>
            <a:r>
              <a:rPr lang="en-US" altLang="en-US" dirty="0">
                <a:latin typeface="Arial" panose="020B0604020202020204" pitchFamily="34" charset="0"/>
              </a:rPr>
              <a:t> per 1 20’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EC915F-989F-4454-A950-864E7BF0E3A2}" type="slidenum">
              <a:rPr lang="en-US" altLang="en-US" b="0"/>
              <a:pPr eaLnBrk="1" hangingPunct="1"/>
              <a:t>18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40074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Bar graph – where COMPANY pays freight &amp; has risk; does not include exports or importers where all transportation &amp; custom clearance services are provided by the customer (ex) or seller (imp)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2013: top 100 importers in the US max 731,500 TEU min 15,100 TEU 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2013: top 100 exporters in the US max 374,200 TEU min 13,500 TEU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FEF962-E92C-4613-917A-C851E20E9BE4}" type="slidenum">
              <a:rPr lang="en-US" altLang="en-US" b="0"/>
              <a:pPr eaLnBrk="1" hangingPunct="1"/>
              <a:t>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0121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Not able to obtain import volumes from SAP; this information needs to be provided by each region’s logistic manager / customs broker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19DB40-1785-4BBC-92BA-51653696E453}" type="slidenum">
              <a:rPr lang="en-US" altLang="en-US" b="0"/>
              <a:pPr eaLnBrk="1" hangingPunct="1"/>
              <a:t>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72813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A5295B-DA68-49D2-82BB-C13F079D1162}" type="slidenum">
              <a:rPr lang="en-US" altLang="en-US" b="0"/>
              <a:pPr eaLnBrk="1" hangingPunct="1"/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69135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Evolving –best in class criteria expected to change over next few years for GTM</a:t>
            </a:r>
          </a:p>
          <a:p>
            <a:r>
              <a:rPr lang="en-US" altLang="en-US" b="1">
                <a:latin typeface="Arial" panose="020B0604020202020204" pitchFamily="34" charset="0"/>
              </a:rPr>
              <a:t>Project #</a:t>
            </a:r>
            <a:r>
              <a:rPr lang="en-US" altLang="en-US">
                <a:latin typeface="Arial" panose="020B0604020202020204" pitchFamily="34" charset="0"/>
              </a:rPr>
              <a:t> 2013-148, 2013-149, 2013-161, 2013-162, 2013-163, 2013-164, 2013-181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FEED2B-C4AA-44D8-B3AC-B6E31B6EAC55}" type="slidenum">
              <a:rPr lang="en-US" altLang="en-US" b="0"/>
              <a:pPr eaLnBrk="1" hangingPunct="1"/>
              <a:t>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74243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5EFF32-5154-4FEE-A9E7-D7225C4C71FC}" type="slidenum">
              <a:rPr lang="en-US" altLang="en-US" b="0"/>
              <a:pPr eaLnBrk="1" hangingPunct="1"/>
              <a:t>6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576013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6BD27A-7C05-47E4-A5EC-FE90782734B1}" type="slidenum">
              <a:rPr lang="en-US" altLang="en-US" b="0"/>
              <a:pPr eaLnBrk="1" hangingPunct="1"/>
              <a:t>8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045022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FCD2D1-BC8A-457A-8203-82DF441B39A8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54312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Color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Move to end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77D1BB-7F77-49D6-BB29-519534AB01FB}" type="slidenum">
              <a:rPr lang="en-US" altLang="en-US" b="0"/>
              <a:pPr eaLnBrk="1" hangingPunct="1"/>
              <a:t>11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3872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7530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6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24200"/>
            <a:ext cx="2057400" cy="137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24200"/>
            <a:ext cx="6019800" cy="137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494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4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234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858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1400" y="6172200"/>
            <a:ext cx="20193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6172200"/>
            <a:ext cx="20193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593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364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38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883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09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7424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41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152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752600"/>
            <a:ext cx="12001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800" y="1752600"/>
            <a:ext cx="344805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4908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08-Visuals-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64008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b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" name="Picture 6" descr="confidential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2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334000"/>
            <a:ext cx="64008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47800" y="1676400"/>
            <a:ext cx="69342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7169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40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251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924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1703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522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1083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3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70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588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948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135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"/>
            <a:ext cx="200025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"/>
            <a:ext cx="584835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030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9376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875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431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5105400"/>
            <a:ext cx="2552700" cy="76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5105400"/>
            <a:ext cx="2552700" cy="76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206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7349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43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3962400"/>
            <a:ext cx="25527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3962400"/>
            <a:ext cx="25527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1550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912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838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4816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4649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0"/>
            <a:ext cx="2019300" cy="320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667000"/>
            <a:ext cx="5905500" cy="320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0149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08-Visuals-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onfidential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334000"/>
            <a:ext cx="64008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51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47800" y="1676400"/>
            <a:ext cx="69342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110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1899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375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4000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295400"/>
            <a:ext cx="40005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154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36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2672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3172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7885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9483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582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5649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76200"/>
            <a:ext cx="20383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9626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67521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6802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295400"/>
            <a:ext cx="40005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295400"/>
            <a:ext cx="40005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60123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55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604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46855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91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3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248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447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33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44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449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7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98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42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18" Type="http://schemas.openxmlformats.org/officeDocument/2006/relationships/image" Target="../media/image3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24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3962400"/>
            <a:ext cx="525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28" name="Picture 7" descr="confidential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Tit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219200"/>
            <a:ext cx="1371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TitleSlideSmal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22900"/>
            <a:ext cx="15970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45" r:id="rId1"/>
    <p:sldLayoutId id="2147486846" r:id="rId2"/>
    <p:sldLayoutId id="2147486847" r:id="rId3"/>
    <p:sldLayoutId id="2147486848" r:id="rId4"/>
    <p:sldLayoutId id="2147486849" r:id="rId5"/>
    <p:sldLayoutId id="2147486850" r:id="rId6"/>
    <p:sldLayoutId id="2147486851" r:id="rId7"/>
    <p:sldLayoutId id="2147486852" r:id="rId8"/>
    <p:sldLayoutId id="2147486853" r:id="rId9"/>
    <p:sldLayoutId id="2147486854" r:id="rId10"/>
    <p:sldLayoutId id="214748685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008-Strat-Plan-BARCROPPED-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2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wir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39624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Titl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219200"/>
            <a:ext cx="1371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cons-Only-LEFTHAN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74"/>
          <a:stretch>
            <a:fillRect/>
          </a:stretch>
        </p:blipFill>
        <p:spPr bwMode="auto">
          <a:xfrm>
            <a:off x="-76200" y="800100"/>
            <a:ext cx="2667000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17526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1400" y="6172200"/>
            <a:ext cx="419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pic>
        <p:nvPicPr>
          <p:cNvPr id="2056" name="Picture 8" descr="confidential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TitleSlideSmall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22900"/>
            <a:ext cx="15970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56" r:id="rId1"/>
    <p:sldLayoutId id="2147486857" r:id="rId2"/>
    <p:sldLayoutId id="2147486858" r:id="rId3"/>
    <p:sldLayoutId id="2147486859" r:id="rId4"/>
    <p:sldLayoutId id="2147486860" r:id="rId5"/>
    <p:sldLayoutId id="2147486861" r:id="rId6"/>
    <p:sldLayoutId id="2147486862" r:id="rId7"/>
    <p:sldLayoutId id="2147486863" r:id="rId8"/>
    <p:sldLayoutId id="2147486864" r:id="rId9"/>
    <p:sldLayoutId id="2147486865" r:id="rId10"/>
    <p:sldLayoutId id="21474868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008-Visuals-Narro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68400" y="76200"/>
            <a:ext cx="767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800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1524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5BE612-7146-42D3-A4E7-2F3E0AE50E6A}" type="slidenum">
              <a:rPr lang="en-US" altLang="en-US" sz="1400" b="0">
                <a:solidFill>
                  <a:schemeClr val="bg1"/>
                </a:solidFill>
              </a:rPr>
              <a:pPr eaLnBrk="1" hangingPunct="1"/>
              <a:t>‹#›</a:t>
            </a:fld>
            <a:endParaRPr lang="en-US" altLang="en-US" sz="1400" b="0">
              <a:solidFill>
                <a:schemeClr val="bg1"/>
              </a:solidFill>
            </a:endParaRPr>
          </a:p>
        </p:txBody>
      </p:sp>
      <p:pic>
        <p:nvPicPr>
          <p:cNvPr id="3078" name="Picture 6" descr="confidential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99" r:id="rId1"/>
    <p:sldLayoutId id="2147486867" r:id="rId2"/>
    <p:sldLayoutId id="2147486868" r:id="rId3"/>
    <p:sldLayoutId id="2147486869" r:id="rId4"/>
    <p:sldLayoutId id="2147486870" r:id="rId5"/>
    <p:sldLayoutId id="2147486871" r:id="rId6"/>
    <p:sldLayoutId id="2147486872" r:id="rId7"/>
    <p:sldLayoutId id="2147486873" r:id="rId8"/>
    <p:sldLayoutId id="2147486874" r:id="rId9"/>
    <p:sldLayoutId id="2147486875" r:id="rId10"/>
    <p:sldLayoutId id="21474868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28575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</a:defRPr>
      </a:lvl4pPr>
      <a:lvl5pPr marL="17145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SzPct val="70000"/>
        <a:buChar char="»"/>
        <a:defRPr sz="1600">
          <a:solidFill>
            <a:schemeClr val="tx1"/>
          </a:solidFill>
          <a:latin typeface="+mn-lt"/>
        </a:defRPr>
      </a:lvl5pPr>
      <a:lvl6pPr marL="21717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0000"/>
        <a:buChar char="»"/>
        <a:defRPr sz="1600">
          <a:solidFill>
            <a:schemeClr val="tx1"/>
          </a:solidFill>
          <a:latin typeface="+mn-lt"/>
        </a:defRPr>
      </a:lvl6pPr>
      <a:lvl7pPr marL="26289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0000"/>
        <a:buChar char="»"/>
        <a:defRPr sz="1600">
          <a:solidFill>
            <a:schemeClr val="tx1"/>
          </a:solidFill>
          <a:latin typeface="+mn-lt"/>
        </a:defRPr>
      </a:lvl7pPr>
      <a:lvl8pPr marL="30861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0000"/>
        <a:buChar char="»"/>
        <a:defRPr sz="1600">
          <a:solidFill>
            <a:schemeClr val="tx1"/>
          </a:solidFill>
          <a:latin typeface="+mn-lt"/>
        </a:defRPr>
      </a:lvl8pPr>
      <a:lvl9pPr marL="35433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itleSlideLar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565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Titl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219200"/>
            <a:ext cx="1371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TitleSlideSmal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5422900"/>
            <a:ext cx="15970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6670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51054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7" r:id="rId1"/>
    <p:sldLayoutId id="2147486878" r:id="rId2"/>
    <p:sldLayoutId id="2147486879" r:id="rId3"/>
    <p:sldLayoutId id="2147486880" r:id="rId4"/>
    <p:sldLayoutId id="2147486881" r:id="rId5"/>
    <p:sldLayoutId id="2147486882" r:id="rId6"/>
    <p:sldLayoutId id="2147486883" r:id="rId7"/>
    <p:sldLayoutId id="2147486884" r:id="rId8"/>
    <p:sldLayoutId id="2147486885" r:id="rId9"/>
    <p:sldLayoutId id="2147486886" r:id="rId10"/>
    <p:sldLayoutId id="214748688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8-Visuals-Narro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68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95400"/>
            <a:ext cx="815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0629" name="Rectangle 5"/>
          <p:cNvSpPr>
            <a:spLocks noChangeArrowheads="1"/>
          </p:cNvSpPr>
          <p:nvPr/>
        </p:nvSpPr>
        <p:spPr bwMode="auto">
          <a:xfrm>
            <a:off x="127000" y="65532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3EAB22-69BC-4B4A-8C7C-D1D48DC41F81}" type="slidenum">
              <a:rPr lang="en-US" altLang="en-US" sz="1400" b="0">
                <a:solidFill>
                  <a:schemeClr val="bg1"/>
                </a:solidFill>
              </a:rPr>
              <a:pPr eaLnBrk="1" hangingPunct="1"/>
              <a:t>‹#›</a:t>
            </a:fld>
            <a:endParaRPr lang="en-US" altLang="en-US" sz="1400" b="0">
              <a:solidFill>
                <a:schemeClr val="bg1"/>
              </a:solidFill>
            </a:endParaRPr>
          </a:p>
        </p:txBody>
      </p:sp>
      <p:pic>
        <p:nvPicPr>
          <p:cNvPr id="5126" name="Picture 6" descr="confidential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0"/>
            <a:ext cx="2762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PolyOne LSS 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55"/>
          <a:stretch>
            <a:fillRect/>
          </a:stretch>
        </p:blipFill>
        <p:spPr bwMode="auto">
          <a:xfrm>
            <a:off x="8229600" y="152400"/>
            <a:ext cx="754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00" r:id="rId1"/>
    <p:sldLayoutId id="2147486888" r:id="rId2"/>
    <p:sldLayoutId id="2147486889" r:id="rId3"/>
    <p:sldLayoutId id="2147486890" r:id="rId4"/>
    <p:sldLayoutId id="2147486891" r:id="rId5"/>
    <p:sldLayoutId id="2147486892" r:id="rId6"/>
    <p:sldLayoutId id="2147486893" r:id="rId7"/>
    <p:sldLayoutId id="2147486894" r:id="rId8"/>
    <p:sldLayoutId id="2147486895" r:id="rId9"/>
    <p:sldLayoutId id="2147486896" r:id="rId10"/>
    <p:sldLayoutId id="2147486897" r:id="rId11"/>
    <p:sldLayoutId id="21474868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28575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1714500" indent="-228600" algn="l" rtl="0" eaLnBrk="0" fontAlgn="base" hangingPunct="0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1717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6289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0861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5433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4448-640E-4C77-AAFD-0A245986D69A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21C2B-83A6-477E-9105-D3381CED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02" r:id="rId1"/>
    <p:sldLayoutId id="2147486903" r:id="rId2"/>
    <p:sldLayoutId id="2147486904" r:id="rId3"/>
    <p:sldLayoutId id="2147486905" r:id="rId4"/>
    <p:sldLayoutId id="2147486906" r:id="rId5"/>
    <p:sldLayoutId id="2147486907" r:id="rId6"/>
    <p:sldLayoutId id="2147486908" r:id="rId7"/>
    <p:sldLayoutId id="2147486909" r:id="rId8"/>
    <p:sldLayoutId id="2147486910" r:id="rId9"/>
    <p:sldLayoutId id="2147486911" r:id="rId10"/>
    <p:sldLayoutId id="21474869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Relationship Id="rId6" Type="http://schemas.openxmlformats.org/officeDocument/2006/relationships/image" Target="../media/image17.em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Global Trade Management Review</a:t>
            </a:r>
            <a:br>
              <a:rPr lang="en-US" dirty="0"/>
            </a:br>
            <a:r>
              <a:rPr lang="en-US" sz="1800" dirty="0"/>
              <a:t>June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Trade Management – Organization</a:t>
            </a:r>
          </a:p>
        </p:txBody>
      </p:sp>
      <p:sp>
        <p:nvSpPr>
          <p:cNvPr id="17415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Stand alone departments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Functional independence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No specialized staff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No growth programs, limited training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No alignment to business objectives</a:t>
            </a:r>
          </a:p>
        </p:txBody>
      </p:sp>
      <p:sp>
        <p:nvSpPr>
          <p:cNvPr id="1741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Development of internal metrics and systems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Standardization of regional processes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Leadership established over cross-functional processes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Global, centralized functions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Well managed relationships with 3</a:t>
            </a:r>
            <a:r>
              <a:rPr lang="en-US" altLang="en-US" sz="1600" baseline="30000"/>
              <a:t>rd</a:t>
            </a:r>
            <a:r>
              <a:rPr lang="en-US" altLang="en-US" sz="1600"/>
              <a:t> parties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Organization pursuing collaborative opportunities with suppliers and customers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Incentives tied to overall business objectives</a:t>
            </a:r>
          </a:p>
        </p:txBody>
      </p:sp>
      <p:sp>
        <p:nvSpPr>
          <p:cNvPr id="17417" name="Content Placeholder 5"/>
          <p:cNvSpPr>
            <a:spLocks noGrp="1"/>
          </p:cNvSpPr>
          <p:nvPr>
            <p:ph sz="half" idx="4294967295"/>
          </p:nvPr>
        </p:nvSpPr>
        <p:spPr>
          <a:xfrm>
            <a:off x="64008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Cross functional group advising on logistics, compliance, sourcing and customer service issues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Organization viewed as strategic differentiator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Team of highly specialized logistics and compliance professionals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Continuous improvement culture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Tightly integrated into technology and innovation activities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en-US" sz="1200"/>
          </a:p>
        </p:txBody>
      </p:sp>
      <p:pic>
        <p:nvPicPr>
          <p:cNvPr id="174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143000"/>
            <a:ext cx="84391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6324600" y="1570038"/>
            <a:ext cx="2743200" cy="4111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Best in Class 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429000" y="1570038"/>
            <a:ext cx="2743200" cy="411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latin typeface="+mn-lt"/>
              </a:rPr>
              <a:t>Average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609600" y="1570038"/>
            <a:ext cx="2743200" cy="4111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Laggards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</a:t>
            </a:r>
          </a:p>
        </p:txBody>
      </p:sp>
      <p:pic>
        <p:nvPicPr>
          <p:cNvPr id="1843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39592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13"/>
          <p:cNvSpPr txBox="1">
            <a:spLocks noChangeArrowheads="1"/>
          </p:cNvSpPr>
          <p:nvPr/>
        </p:nvSpPr>
        <p:spPr bwMode="auto">
          <a:xfrm>
            <a:off x="533400" y="41878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8437" name="TextBox 14"/>
          <p:cNvSpPr txBox="1">
            <a:spLocks noChangeArrowheads="1"/>
          </p:cNvSpPr>
          <p:nvPr/>
        </p:nvSpPr>
        <p:spPr bwMode="auto">
          <a:xfrm>
            <a:off x="7239000" y="41878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8438" name="Oval 33"/>
          <p:cNvSpPr>
            <a:spLocks noChangeArrowheads="1"/>
          </p:cNvSpPr>
          <p:nvPr/>
        </p:nvSpPr>
        <p:spPr bwMode="auto">
          <a:xfrm>
            <a:off x="4953000" y="3959225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34"/>
          <p:cNvSpPr>
            <a:spLocks noChangeArrowheads="1"/>
          </p:cNvSpPr>
          <p:nvPr/>
        </p:nvSpPr>
        <p:spPr bwMode="auto">
          <a:xfrm>
            <a:off x="990600" y="39592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35"/>
          <p:cNvSpPr>
            <a:spLocks noChangeArrowheads="1"/>
          </p:cNvSpPr>
          <p:nvPr/>
        </p:nvSpPr>
        <p:spPr bwMode="auto">
          <a:xfrm>
            <a:off x="2667000" y="39592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Oval 36"/>
          <p:cNvSpPr>
            <a:spLocks noChangeArrowheads="1"/>
          </p:cNvSpPr>
          <p:nvPr/>
        </p:nvSpPr>
        <p:spPr bwMode="auto">
          <a:xfrm>
            <a:off x="2971800" y="39592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Oval 3"/>
          <p:cNvSpPr>
            <a:spLocks noChangeArrowheads="1"/>
          </p:cNvSpPr>
          <p:nvPr/>
        </p:nvSpPr>
        <p:spPr bwMode="auto">
          <a:xfrm>
            <a:off x="1981200" y="39592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Oval 5"/>
          <p:cNvSpPr>
            <a:spLocks noChangeArrowheads="1"/>
          </p:cNvSpPr>
          <p:nvPr/>
        </p:nvSpPr>
        <p:spPr bwMode="auto">
          <a:xfrm>
            <a:off x="914400" y="3959225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Oval 7"/>
          <p:cNvSpPr>
            <a:spLocks noChangeArrowheads="1"/>
          </p:cNvSpPr>
          <p:nvPr/>
        </p:nvSpPr>
        <p:spPr bwMode="auto">
          <a:xfrm>
            <a:off x="838200" y="3959225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TextBox 16"/>
          <p:cNvSpPr txBox="1">
            <a:spLocks noChangeArrowheads="1"/>
          </p:cNvSpPr>
          <p:nvPr/>
        </p:nvSpPr>
        <p:spPr bwMode="auto">
          <a:xfrm>
            <a:off x="685800" y="3668713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Q2 2014</a:t>
            </a:r>
          </a:p>
        </p:txBody>
      </p:sp>
      <p:pic>
        <p:nvPicPr>
          <p:cNvPr id="184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371600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TextBox 13"/>
          <p:cNvSpPr txBox="1">
            <a:spLocks noChangeArrowheads="1"/>
          </p:cNvSpPr>
          <p:nvPr/>
        </p:nvSpPr>
        <p:spPr bwMode="auto">
          <a:xfrm>
            <a:off x="533400" y="16002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8448" name="TextBox 14"/>
          <p:cNvSpPr txBox="1">
            <a:spLocks noChangeArrowheads="1"/>
          </p:cNvSpPr>
          <p:nvPr/>
        </p:nvSpPr>
        <p:spPr bwMode="auto">
          <a:xfrm>
            <a:off x="7239000" y="16002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8449" name="Oval 33"/>
          <p:cNvSpPr>
            <a:spLocks noChangeArrowheads="1"/>
          </p:cNvSpPr>
          <p:nvPr/>
        </p:nvSpPr>
        <p:spPr bwMode="auto">
          <a:xfrm>
            <a:off x="1295400" y="1371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34"/>
          <p:cNvSpPr>
            <a:spLocks noChangeArrowheads="1"/>
          </p:cNvSpPr>
          <p:nvPr/>
        </p:nvSpPr>
        <p:spPr bwMode="auto">
          <a:xfrm>
            <a:off x="1219200" y="1371600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35"/>
          <p:cNvSpPr>
            <a:spLocks noChangeArrowheads="1"/>
          </p:cNvSpPr>
          <p:nvPr/>
        </p:nvSpPr>
        <p:spPr bwMode="auto">
          <a:xfrm>
            <a:off x="1143000" y="1371600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36"/>
          <p:cNvSpPr>
            <a:spLocks noChangeArrowheads="1"/>
          </p:cNvSpPr>
          <p:nvPr/>
        </p:nvSpPr>
        <p:spPr bwMode="auto">
          <a:xfrm>
            <a:off x="1066800" y="1371600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3"/>
          <p:cNvSpPr>
            <a:spLocks noChangeArrowheads="1"/>
          </p:cNvSpPr>
          <p:nvPr/>
        </p:nvSpPr>
        <p:spPr bwMode="auto">
          <a:xfrm>
            <a:off x="9906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Oval 5"/>
          <p:cNvSpPr>
            <a:spLocks noChangeArrowheads="1"/>
          </p:cNvSpPr>
          <p:nvPr/>
        </p:nvSpPr>
        <p:spPr bwMode="auto">
          <a:xfrm>
            <a:off x="914400" y="1371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5" name="Oval 7"/>
          <p:cNvSpPr>
            <a:spLocks noChangeArrowheads="1"/>
          </p:cNvSpPr>
          <p:nvPr/>
        </p:nvSpPr>
        <p:spPr bwMode="auto">
          <a:xfrm>
            <a:off x="838200" y="1371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845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62452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7" name="TextBox 13"/>
          <p:cNvSpPr txBox="1">
            <a:spLocks noChangeArrowheads="1"/>
          </p:cNvSpPr>
          <p:nvPr/>
        </p:nvSpPr>
        <p:spPr bwMode="auto">
          <a:xfrm>
            <a:off x="533400" y="64738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8458" name="TextBox 14"/>
          <p:cNvSpPr txBox="1">
            <a:spLocks noChangeArrowheads="1"/>
          </p:cNvSpPr>
          <p:nvPr/>
        </p:nvSpPr>
        <p:spPr bwMode="auto">
          <a:xfrm>
            <a:off x="7239000" y="64738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8459" name="Oval 33"/>
          <p:cNvSpPr>
            <a:spLocks noChangeArrowheads="1"/>
          </p:cNvSpPr>
          <p:nvPr/>
        </p:nvSpPr>
        <p:spPr bwMode="auto">
          <a:xfrm>
            <a:off x="6629400" y="6245225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0" name="Oval 34"/>
          <p:cNvSpPr>
            <a:spLocks noChangeArrowheads="1"/>
          </p:cNvSpPr>
          <p:nvPr/>
        </p:nvSpPr>
        <p:spPr bwMode="auto">
          <a:xfrm>
            <a:off x="3200400" y="62452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1" name="Oval 35"/>
          <p:cNvSpPr>
            <a:spLocks noChangeArrowheads="1"/>
          </p:cNvSpPr>
          <p:nvPr/>
        </p:nvSpPr>
        <p:spPr bwMode="auto">
          <a:xfrm>
            <a:off x="3581400" y="62452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2" name="Oval 36"/>
          <p:cNvSpPr>
            <a:spLocks noChangeArrowheads="1"/>
          </p:cNvSpPr>
          <p:nvPr/>
        </p:nvSpPr>
        <p:spPr bwMode="auto">
          <a:xfrm>
            <a:off x="3657600" y="62452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"/>
          <p:cNvSpPr>
            <a:spLocks noChangeArrowheads="1"/>
          </p:cNvSpPr>
          <p:nvPr/>
        </p:nvSpPr>
        <p:spPr bwMode="auto">
          <a:xfrm>
            <a:off x="6324600" y="62452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5"/>
          <p:cNvSpPr>
            <a:spLocks noChangeArrowheads="1"/>
          </p:cNvSpPr>
          <p:nvPr/>
        </p:nvSpPr>
        <p:spPr bwMode="auto">
          <a:xfrm>
            <a:off x="5181600" y="6245225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Oval 7"/>
          <p:cNvSpPr>
            <a:spLocks noChangeArrowheads="1"/>
          </p:cNvSpPr>
          <p:nvPr/>
        </p:nvSpPr>
        <p:spPr bwMode="auto">
          <a:xfrm>
            <a:off x="5562600" y="6245225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Box 49"/>
          <p:cNvSpPr txBox="1">
            <a:spLocks noChangeArrowheads="1"/>
          </p:cNvSpPr>
          <p:nvPr/>
        </p:nvSpPr>
        <p:spPr bwMode="auto">
          <a:xfrm>
            <a:off x="685800" y="10668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Q1 2013</a:t>
            </a:r>
          </a:p>
        </p:txBody>
      </p:sp>
      <p:sp>
        <p:nvSpPr>
          <p:cNvPr id="18467" name="TextBox 51"/>
          <p:cNvSpPr txBox="1">
            <a:spLocks noChangeArrowheads="1"/>
          </p:cNvSpPr>
          <p:nvPr/>
        </p:nvSpPr>
        <p:spPr bwMode="auto">
          <a:xfrm>
            <a:off x="677863" y="5954713"/>
            <a:ext cx="343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2015: Targeted improvement</a:t>
            </a:r>
          </a:p>
        </p:txBody>
      </p:sp>
      <p:sp>
        <p:nvSpPr>
          <p:cNvPr id="18468" name="TextBox 46"/>
          <p:cNvSpPr txBox="1">
            <a:spLocks noChangeArrowheads="1"/>
          </p:cNvSpPr>
          <p:nvPr/>
        </p:nvSpPr>
        <p:spPr bwMode="auto">
          <a:xfrm>
            <a:off x="914400" y="1905000"/>
            <a:ext cx="4038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Lack of support from Corporate Logistics; each BU is self-reliant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No cross-functional communication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No internal metrics or standardized processes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Compliance partner providing logistics services, non core competency</a:t>
            </a:r>
          </a:p>
          <a:p>
            <a:pPr eaLnBrk="1" hangingPunct="1"/>
            <a:endParaRPr lang="en-US" altLang="en-US" sz="1400" b="0"/>
          </a:p>
        </p:txBody>
      </p:sp>
      <p:sp>
        <p:nvSpPr>
          <p:cNvPr id="18469" name="TextBox 48"/>
          <p:cNvSpPr txBox="1">
            <a:spLocks noChangeArrowheads="1"/>
          </p:cNvSpPr>
          <p:nvPr/>
        </p:nvSpPr>
        <p:spPr bwMode="auto">
          <a:xfrm>
            <a:off x="5029200" y="1905000"/>
            <a:ext cx="3962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NA: Designed and implemented Global Trade Management (GTM) area; added 1 FTE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SA and Asia centralizing GTM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Partnered with customer service to streamline processes and focus on customer needs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Corporate logistics owns supplier relationship management (SRM)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Continuous improvement culture</a:t>
            </a:r>
          </a:p>
        </p:txBody>
      </p:sp>
      <p:sp>
        <p:nvSpPr>
          <p:cNvPr id="18470" name="TextBox 46"/>
          <p:cNvSpPr txBox="1">
            <a:spLocks noChangeArrowheads="1"/>
          </p:cNvSpPr>
          <p:nvPr/>
        </p:nvSpPr>
        <p:spPr bwMode="auto">
          <a:xfrm>
            <a:off x="914400" y="4419600"/>
            <a:ext cx="403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Regionally focused global logistics leadership and strategy (NA, Mexico, China, etc)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Minimal cross functional integration; reactive only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Solutions identified reactively</a:t>
            </a:r>
          </a:p>
        </p:txBody>
      </p:sp>
      <p:sp>
        <p:nvSpPr>
          <p:cNvPr id="18471" name="TextBox 48"/>
          <p:cNvSpPr txBox="1">
            <a:spLocks noChangeArrowheads="1"/>
          </p:cNvSpPr>
          <p:nvPr/>
        </p:nvSpPr>
        <p:spPr bwMode="auto">
          <a:xfrm>
            <a:off x="5029200" y="4419600"/>
            <a:ext cx="4114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Globally focused logistics team and strategy; best practice sharing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Senior mgmt. led committee overseeing GTM’s cross functional partnering with sourcing, finance, product stewardship, legal and commercial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Support commercial team by making GTM a strategic differentiator</a:t>
            </a:r>
          </a:p>
        </p:txBody>
      </p:sp>
      <p:pic>
        <p:nvPicPr>
          <p:cNvPr id="18472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Appendix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000"/>
              <a:t>Gartner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000"/>
              <a:t>Journal of Commerce (JOC)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000"/>
              <a:t>American Shipper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000"/>
              <a:t>Trade Beam, Stanford University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000"/>
              <a:t>Council of Supply Chain Management Professionals (CSCMP)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Appendix: Scoring Methodology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143000"/>
            <a:ext cx="8610600" cy="45720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 10 Exporters in US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28600"/>
            <a:ext cx="4114800" cy="6573838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 10 Importers in US</a:t>
            </a: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524000"/>
            <a:ext cx="8081963" cy="42672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TEU Definition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513" y="1825625"/>
            <a:ext cx="4126974" cy="4351338"/>
          </a:xfrm>
          <a:noFill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2013 Volumes – Shipping Condition 51</a:t>
            </a: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219200"/>
            <a:ext cx="8001000" cy="4737100"/>
          </a:xfrm>
          <a:noFill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990600" y="6324600"/>
            <a:ext cx="6129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70C0"/>
                </a:solidFill>
              </a:rPr>
              <a:t>** </a:t>
            </a:r>
            <a:r>
              <a:rPr lang="en-US" altLang="en-US" sz="1400" b="0" i="1">
                <a:solidFill>
                  <a:srgbClr val="0070C0"/>
                </a:solidFill>
              </a:rPr>
              <a:t>Note: Removed US21 from data; SR 2014 volume was 444 TEU, 4M KG</a:t>
            </a:r>
            <a:endParaRPr lang="en-US" altLang="en-US" sz="1400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68400" y="76200"/>
            <a:ext cx="7670800" cy="762000"/>
          </a:xfrm>
        </p:spPr>
        <p:txBody>
          <a:bodyPr/>
          <a:lstStyle/>
          <a:p>
            <a:r>
              <a:rPr lang="en-US" altLang="en-US"/>
              <a:t>Best Practice Research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4114800" cy="243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/>
              <a:t>International Trade can be divided into four areas: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GTM (Global Trade Management) – Compliance and Logistics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Measurements &amp;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/>
              <a:t>Organization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29200" y="11430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45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n-US" sz="2000" b="0" kern="0" dirty="0">
                <a:latin typeface="+mn-lt"/>
              </a:rPr>
              <a:t>Four stages for improvement:</a:t>
            </a:r>
          </a:p>
          <a:p>
            <a:pPr marL="400050" lvl="1" indent="-285750" eaLnBrk="0" hangingPunct="0">
              <a:spcBef>
                <a:spcPct val="45000"/>
              </a:spcBef>
              <a:buClr>
                <a:schemeClr val="tx1"/>
              </a:buClr>
              <a:buSzPct val="70000"/>
              <a:buFont typeface="Arial" charset="0"/>
              <a:buChar char="•"/>
              <a:defRPr/>
            </a:pPr>
            <a:r>
              <a:rPr lang="en-US" sz="1600" b="0" kern="0" dirty="0">
                <a:latin typeface="+mn-lt"/>
              </a:rPr>
              <a:t>Stage 1: Market Focused</a:t>
            </a:r>
          </a:p>
          <a:p>
            <a:pPr marL="400050" lvl="1" indent="-285750" eaLnBrk="0" hangingPunct="0">
              <a:spcBef>
                <a:spcPct val="45000"/>
              </a:spcBef>
              <a:buClr>
                <a:schemeClr val="tx1"/>
              </a:buClr>
              <a:buSzPct val="70000"/>
              <a:buFont typeface="Arial" charset="0"/>
              <a:buChar char="•"/>
              <a:defRPr/>
            </a:pPr>
            <a:r>
              <a:rPr lang="en-US" sz="1600" b="0" kern="0" dirty="0">
                <a:latin typeface="+mn-lt"/>
              </a:rPr>
              <a:t>Stage 2: Cost Focused</a:t>
            </a:r>
          </a:p>
          <a:p>
            <a:pPr marL="400050" lvl="1" indent="-285750" eaLnBrk="0" hangingPunct="0">
              <a:spcBef>
                <a:spcPct val="45000"/>
              </a:spcBef>
              <a:buClr>
                <a:schemeClr val="tx1"/>
              </a:buClr>
              <a:buSzPct val="70000"/>
              <a:buFont typeface="Arial" charset="0"/>
              <a:buChar char="•"/>
              <a:defRPr/>
            </a:pPr>
            <a:r>
              <a:rPr lang="en-US" sz="1600" b="0" kern="0" dirty="0">
                <a:latin typeface="+mn-lt"/>
              </a:rPr>
              <a:t>Stage 3: Demand Driven</a:t>
            </a:r>
          </a:p>
          <a:p>
            <a:pPr marL="400050" lvl="1" indent="-285750" eaLnBrk="0" hangingPunct="0">
              <a:spcBef>
                <a:spcPct val="45000"/>
              </a:spcBef>
              <a:buClr>
                <a:schemeClr val="tx1"/>
              </a:buClr>
              <a:buSzPct val="70000"/>
              <a:buFont typeface="Arial" charset="0"/>
              <a:buChar char="•"/>
              <a:defRPr/>
            </a:pPr>
            <a:r>
              <a:rPr lang="en-US" sz="1600" b="0" kern="0" dirty="0">
                <a:latin typeface="+mn-lt"/>
              </a:rPr>
              <a:t>Stage 4: Value Driven</a:t>
            </a:r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33800"/>
            <a:ext cx="40370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3733800"/>
            <a:ext cx="40370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2013 Exports by Country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1450"/>
            <a:ext cx="8001000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Trade Management – Compliance and Logistics</a:t>
            </a:r>
          </a:p>
        </p:txBody>
      </p:sp>
      <p:sp>
        <p:nvSpPr>
          <p:cNvPr id="11271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Complete reliance on broker and/or forwarder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Decentralized separate groups by role and geography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Manual document creation and transfer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Manual visibility through carriers/third parties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Regulatory compliance not a priority</a:t>
            </a:r>
          </a:p>
        </p:txBody>
      </p:sp>
      <p:sp>
        <p:nvSpPr>
          <p:cNvPr id="11272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Centralized function, with global and regional contracts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Reduce total dependency on third-party management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Automated document creation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Integrated door-to-door planning and execution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Landed cost considerations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Automate compliance functions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Closely integrated sourcing and logistics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C-TPAT and other certifications</a:t>
            </a:r>
          </a:p>
        </p:txBody>
      </p:sp>
      <p:sp>
        <p:nvSpPr>
          <p:cNvPr id="11273" name="Content Placeholder 5"/>
          <p:cNvSpPr>
            <a:spLocks noGrp="1"/>
          </p:cNvSpPr>
          <p:nvPr>
            <p:ph sz="half" idx="4294967295"/>
          </p:nvPr>
        </p:nvSpPr>
        <p:spPr>
          <a:xfrm>
            <a:off x="64008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Global, centralized oversight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Cost to serve understood at the product family and customer segment level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Logistics, compliance, finance, third-party logistics and sourcing collaborate to make decisions based on creating customer value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Compliance mandates analyzed for current and future opportunities for savings, as well as to reduce risk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Education and training program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en-US" sz="1600"/>
          </a:p>
          <a:p>
            <a:pPr marL="0" indent="0">
              <a:buFont typeface="Arial" panose="020B0604020202020204" pitchFamily="34" charset="0"/>
              <a:buChar char="•"/>
            </a:pPr>
            <a:endParaRPr lang="en-US" altLang="en-US" sz="1200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143000"/>
            <a:ext cx="84391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6324600" y="1570038"/>
            <a:ext cx="2743200" cy="4111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Best in Class 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429000" y="1570038"/>
            <a:ext cx="2743200" cy="411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latin typeface="+mn-lt"/>
              </a:rPr>
              <a:t>Average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609600" y="1570038"/>
            <a:ext cx="2743200" cy="4111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Laggards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371600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2954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1447800" y="1371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TextBox 46"/>
          <p:cNvSpPr txBox="1">
            <a:spLocks noChangeArrowheads="1"/>
          </p:cNvSpPr>
          <p:nvPr/>
        </p:nvSpPr>
        <p:spPr bwMode="auto">
          <a:xfrm>
            <a:off x="914400" y="2030413"/>
            <a:ext cx="403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Decentralized by region and BU with disparate processes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No control, visibility, accountability or strategy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Complete reliance on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parties with minimal ability to evaluate performance</a:t>
            </a:r>
          </a:p>
        </p:txBody>
      </p:sp>
      <p:sp>
        <p:nvSpPr>
          <p:cNvPr id="12294" name="TextBox 48"/>
          <p:cNvSpPr txBox="1">
            <a:spLocks noChangeArrowheads="1"/>
          </p:cNvSpPr>
          <p:nvPr/>
        </p:nvSpPr>
        <p:spPr bwMode="auto">
          <a:xfrm>
            <a:off x="5029200" y="1828800"/>
            <a:ext cx="4114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Centralized by region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NA: Education, training and documented job aids (ex: NAFTA, IncoTerms)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 Corporate Level Supplier Relationship Management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Annualized forecasted benefits: $583K;        2014 YTD realized: $172K</a:t>
            </a:r>
          </a:p>
        </p:txBody>
      </p:sp>
      <p:sp>
        <p:nvSpPr>
          <p:cNvPr id="12295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Compliance and Logistics</a:t>
            </a:r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533400" y="16002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7239000" y="16002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2298" name="Oval 33"/>
          <p:cNvSpPr>
            <a:spLocks noChangeArrowheads="1"/>
          </p:cNvSpPr>
          <p:nvPr/>
        </p:nvSpPr>
        <p:spPr bwMode="auto">
          <a:xfrm>
            <a:off x="2286000" y="1371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34"/>
          <p:cNvSpPr>
            <a:spLocks noChangeArrowheads="1"/>
          </p:cNvSpPr>
          <p:nvPr/>
        </p:nvSpPr>
        <p:spPr bwMode="auto">
          <a:xfrm>
            <a:off x="1524000" y="1371600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35"/>
          <p:cNvSpPr>
            <a:spLocks noChangeArrowheads="1"/>
          </p:cNvSpPr>
          <p:nvPr/>
        </p:nvSpPr>
        <p:spPr bwMode="auto">
          <a:xfrm>
            <a:off x="1676400" y="1371600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Oval 36"/>
          <p:cNvSpPr>
            <a:spLocks noChangeArrowheads="1"/>
          </p:cNvSpPr>
          <p:nvPr/>
        </p:nvSpPr>
        <p:spPr bwMode="auto">
          <a:xfrm>
            <a:off x="990600" y="1371600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5"/>
          <p:cNvSpPr>
            <a:spLocks noChangeArrowheads="1"/>
          </p:cNvSpPr>
          <p:nvPr/>
        </p:nvSpPr>
        <p:spPr bwMode="auto">
          <a:xfrm>
            <a:off x="1981200" y="1371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30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37306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TextBox 13"/>
          <p:cNvSpPr txBox="1">
            <a:spLocks noChangeArrowheads="1"/>
          </p:cNvSpPr>
          <p:nvPr/>
        </p:nvSpPr>
        <p:spPr bwMode="auto">
          <a:xfrm>
            <a:off x="533400" y="39592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2305" name="TextBox 14"/>
          <p:cNvSpPr txBox="1">
            <a:spLocks noChangeArrowheads="1"/>
          </p:cNvSpPr>
          <p:nvPr/>
        </p:nvSpPr>
        <p:spPr bwMode="auto">
          <a:xfrm>
            <a:off x="7239000" y="39592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2306" name="Oval 33"/>
          <p:cNvSpPr>
            <a:spLocks noChangeArrowheads="1"/>
          </p:cNvSpPr>
          <p:nvPr/>
        </p:nvSpPr>
        <p:spPr bwMode="auto">
          <a:xfrm>
            <a:off x="5486400" y="3730625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34"/>
          <p:cNvSpPr>
            <a:spLocks noChangeArrowheads="1"/>
          </p:cNvSpPr>
          <p:nvPr/>
        </p:nvSpPr>
        <p:spPr bwMode="auto">
          <a:xfrm>
            <a:off x="1600200" y="37306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35"/>
          <p:cNvSpPr>
            <a:spLocks noChangeArrowheads="1"/>
          </p:cNvSpPr>
          <p:nvPr/>
        </p:nvSpPr>
        <p:spPr bwMode="auto">
          <a:xfrm>
            <a:off x="3581400" y="37306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36"/>
          <p:cNvSpPr>
            <a:spLocks noChangeArrowheads="1"/>
          </p:cNvSpPr>
          <p:nvPr/>
        </p:nvSpPr>
        <p:spPr bwMode="auto">
          <a:xfrm>
            <a:off x="2667000" y="37306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Oval 3"/>
          <p:cNvSpPr>
            <a:spLocks noChangeArrowheads="1"/>
          </p:cNvSpPr>
          <p:nvPr/>
        </p:nvSpPr>
        <p:spPr bwMode="auto">
          <a:xfrm>
            <a:off x="4953000" y="37306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1" name="Oval 5"/>
          <p:cNvSpPr>
            <a:spLocks noChangeArrowheads="1"/>
          </p:cNvSpPr>
          <p:nvPr/>
        </p:nvSpPr>
        <p:spPr bwMode="auto">
          <a:xfrm>
            <a:off x="4038600" y="3730625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Oval 7"/>
          <p:cNvSpPr>
            <a:spLocks noChangeArrowheads="1"/>
          </p:cNvSpPr>
          <p:nvPr/>
        </p:nvSpPr>
        <p:spPr bwMode="auto">
          <a:xfrm>
            <a:off x="4495800" y="3730625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63214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4" name="TextBox 13"/>
          <p:cNvSpPr txBox="1">
            <a:spLocks noChangeArrowheads="1"/>
          </p:cNvSpPr>
          <p:nvPr/>
        </p:nvSpPr>
        <p:spPr bwMode="auto">
          <a:xfrm>
            <a:off x="533400" y="65500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2315" name="TextBox 14"/>
          <p:cNvSpPr txBox="1">
            <a:spLocks noChangeArrowheads="1"/>
          </p:cNvSpPr>
          <p:nvPr/>
        </p:nvSpPr>
        <p:spPr bwMode="auto">
          <a:xfrm>
            <a:off x="7239000" y="65500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2316" name="Oval 33"/>
          <p:cNvSpPr>
            <a:spLocks noChangeArrowheads="1"/>
          </p:cNvSpPr>
          <p:nvPr/>
        </p:nvSpPr>
        <p:spPr bwMode="auto">
          <a:xfrm>
            <a:off x="7924800" y="6321425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7" name="Oval 34"/>
          <p:cNvSpPr>
            <a:spLocks noChangeArrowheads="1"/>
          </p:cNvSpPr>
          <p:nvPr/>
        </p:nvSpPr>
        <p:spPr bwMode="auto">
          <a:xfrm>
            <a:off x="3200400" y="63214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5"/>
          <p:cNvSpPr>
            <a:spLocks noChangeArrowheads="1"/>
          </p:cNvSpPr>
          <p:nvPr/>
        </p:nvSpPr>
        <p:spPr bwMode="auto">
          <a:xfrm>
            <a:off x="3581400" y="63214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9" name="Oval 36"/>
          <p:cNvSpPr>
            <a:spLocks noChangeArrowheads="1"/>
          </p:cNvSpPr>
          <p:nvPr/>
        </p:nvSpPr>
        <p:spPr bwMode="auto">
          <a:xfrm>
            <a:off x="2667000" y="63214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0" name="Oval 3"/>
          <p:cNvSpPr>
            <a:spLocks noChangeArrowheads="1"/>
          </p:cNvSpPr>
          <p:nvPr/>
        </p:nvSpPr>
        <p:spPr bwMode="auto">
          <a:xfrm>
            <a:off x="7620000" y="63214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1" name="Oval 5"/>
          <p:cNvSpPr>
            <a:spLocks noChangeArrowheads="1"/>
          </p:cNvSpPr>
          <p:nvPr/>
        </p:nvSpPr>
        <p:spPr bwMode="auto">
          <a:xfrm>
            <a:off x="5181600" y="6321425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2" name="Oval 7"/>
          <p:cNvSpPr>
            <a:spLocks noChangeArrowheads="1"/>
          </p:cNvSpPr>
          <p:nvPr/>
        </p:nvSpPr>
        <p:spPr bwMode="auto">
          <a:xfrm>
            <a:off x="5562600" y="6321425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3" name="TextBox 43"/>
          <p:cNvSpPr txBox="1">
            <a:spLocks noChangeArrowheads="1"/>
          </p:cNvSpPr>
          <p:nvPr/>
        </p:nvSpPr>
        <p:spPr bwMode="auto">
          <a:xfrm>
            <a:off x="685800" y="10668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Q1 2013</a:t>
            </a:r>
          </a:p>
        </p:txBody>
      </p:sp>
      <p:sp>
        <p:nvSpPr>
          <p:cNvPr id="12324" name="TextBox 44"/>
          <p:cNvSpPr txBox="1">
            <a:spLocks noChangeArrowheads="1"/>
          </p:cNvSpPr>
          <p:nvPr/>
        </p:nvSpPr>
        <p:spPr bwMode="auto">
          <a:xfrm>
            <a:off x="685800" y="34290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Q2 2014</a:t>
            </a:r>
          </a:p>
        </p:txBody>
      </p:sp>
      <p:sp>
        <p:nvSpPr>
          <p:cNvPr id="12325" name="TextBox 45"/>
          <p:cNvSpPr txBox="1">
            <a:spLocks noChangeArrowheads="1"/>
          </p:cNvSpPr>
          <p:nvPr/>
        </p:nvSpPr>
        <p:spPr bwMode="auto">
          <a:xfrm>
            <a:off x="677863" y="6030913"/>
            <a:ext cx="343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2015: Targeted improvement</a:t>
            </a:r>
          </a:p>
        </p:txBody>
      </p:sp>
      <p:sp>
        <p:nvSpPr>
          <p:cNvPr id="12326" name="TextBox 46"/>
          <p:cNvSpPr txBox="1">
            <a:spLocks noChangeArrowheads="1"/>
          </p:cNvSpPr>
          <p:nvPr/>
        </p:nvSpPr>
        <p:spPr bwMode="auto">
          <a:xfrm>
            <a:off x="914400" y="4267200"/>
            <a:ext cx="403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Independent by region, no best practice sharing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Compliance treated as separate process from logistics; reactive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Few metrics to evaluate compliance globally and by region</a:t>
            </a:r>
          </a:p>
        </p:txBody>
      </p:sp>
      <p:sp>
        <p:nvSpPr>
          <p:cNvPr id="12327" name="TextBox 48"/>
          <p:cNvSpPr txBox="1">
            <a:spLocks noChangeArrowheads="1"/>
          </p:cNvSpPr>
          <p:nvPr/>
        </p:nvSpPr>
        <p:spPr bwMode="auto">
          <a:xfrm>
            <a:off x="5257800" y="4191000"/>
            <a:ext cx="3733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Global, centralized management with appropriate staffing and high performing suppliers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Emphasis on meeting customer requested service levels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Integrate compliance as part of daily operations to minimize risk (reclassification, regulations)</a:t>
            </a:r>
          </a:p>
        </p:txBody>
      </p:sp>
      <p:pic>
        <p:nvPicPr>
          <p:cNvPr id="12328" name="Picture 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675" y="4762500"/>
            <a:ext cx="10874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9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9825" y="4762500"/>
            <a:ext cx="10779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15"/>
          <p:cNvSpPr txBox="1"/>
          <p:nvPr/>
        </p:nvSpPr>
        <p:spPr>
          <a:xfrm>
            <a:off x="20467638" y="4719638"/>
            <a:ext cx="614362" cy="265112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DSS</a:t>
            </a:r>
          </a:p>
        </p:txBody>
      </p:sp>
      <p:pic>
        <p:nvPicPr>
          <p:cNvPr id="12331" name="Picture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Trade Management – Technology</a:t>
            </a:r>
          </a:p>
        </p:txBody>
      </p:sp>
      <p:sp>
        <p:nvSpPr>
          <p:cNvPr id="13319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Manual; paper based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Separate legacy systems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Reliance on broker and 3PL technology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Difficult to extract accurate, historical spending data and perfect order measurements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Master data inaccuracies</a:t>
            </a:r>
          </a:p>
        </p:txBody>
      </p:sp>
      <p:sp>
        <p:nvSpPr>
          <p:cNvPr id="13320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Standardized, automated technology by function or region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Electronic data interchange (EDI) adoption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ERP integration master data management and operational interfaces with sales and purchase orders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Adoption of basic reporting and analytics tools</a:t>
            </a:r>
          </a:p>
        </p:txBody>
      </p:sp>
      <p:sp>
        <p:nvSpPr>
          <p:cNvPr id="13321" name="Content Placeholder 5"/>
          <p:cNvSpPr>
            <a:spLocks noGrp="1"/>
          </p:cNvSpPr>
          <p:nvPr>
            <p:ph sz="half" idx="4294967295"/>
          </p:nvPr>
        </p:nvSpPr>
        <p:spPr>
          <a:xfrm>
            <a:off x="64008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Web-based, real time collaboration platform used by all parties in the supply chain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Flexible, adaptive, risk responsive systems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Impact of decisions available in near real time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Technology supports end customer goals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Advanced, specialized analytics tools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Use of provider / supplier collaboration portals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Visibility, collaboration and planning tools involved</a:t>
            </a:r>
            <a:endParaRPr lang="en-US" altLang="en-US" sz="1200"/>
          </a:p>
        </p:txBody>
      </p:sp>
      <p:pic>
        <p:nvPicPr>
          <p:cNvPr id="1331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143000"/>
            <a:ext cx="84391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6324600" y="1570038"/>
            <a:ext cx="2743200" cy="4111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Best in Class 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429000" y="1570038"/>
            <a:ext cx="2743200" cy="411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latin typeface="+mn-lt"/>
              </a:rPr>
              <a:t>Average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609600" y="1570038"/>
            <a:ext cx="2743200" cy="4111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Laggards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</a:t>
            </a:r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41116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533400" y="43402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7239000" y="43402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4342" name="Oval 33"/>
          <p:cNvSpPr>
            <a:spLocks noChangeArrowheads="1"/>
          </p:cNvSpPr>
          <p:nvPr/>
        </p:nvSpPr>
        <p:spPr bwMode="auto">
          <a:xfrm>
            <a:off x="5410200" y="4111625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34"/>
          <p:cNvSpPr>
            <a:spLocks noChangeArrowheads="1"/>
          </p:cNvSpPr>
          <p:nvPr/>
        </p:nvSpPr>
        <p:spPr bwMode="auto">
          <a:xfrm>
            <a:off x="1828800" y="41116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35"/>
          <p:cNvSpPr>
            <a:spLocks noChangeArrowheads="1"/>
          </p:cNvSpPr>
          <p:nvPr/>
        </p:nvSpPr>
        <p:spPr bwMode="auto">
          <a:xfrm>
            <a:off x="1752600" y="41116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36"/>
          <p:cNvSpPr>
            <a:spLocks noChangeArrowheads="1"/>
          </p:cNvSpPr>
          <p:nvPr/>
        </p:nvSpPr>
        <p:spPr bwMode="auto">
          <a:xfrm>
            <a:off x="1676400" y="41116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3"/>
          <p:cNvSpPr>
            <a:spLocks noChangeArrowheads="1"/>
          </p:cNvSpPr>
          <p:nvPr/>
        </p:nvSpPr>
        <p:spPr bwMode="auto">
          <a:xfrm>
            <a:off x="2667000" y="41116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5"/>
          <p:cNvSpPr>
            <a:spLocks noChangeArrowheads="1"/>
          </p:cNvSpPr>
          <p:nvPr/>
        </p:nvSpPr>
        <p:spPr bwMode="auto">
          <a:xfrm>
            <a:off x="1600200" y="4111625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7"/>
          <p:cNvSpPr>
            <a:spLocks noChangeArrowheads="1"/>
          </p:cNvSpPr>
          <p:nvPr/>
        </p:nvSpPr>
        <p:spPr bwMode="auto">
          <a:xfrm>
            <a:off x="1524000" y="41148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TextBox 16"/>
          <p:cNvSpPr txBox="1">
            <a:spLocks noChangeArrowheads="1"/>
          </p:cNvSpPr>
          <p:nvPr/>
        </p:nvSpPr>
        <p:spPr bwMode="auto">
          <a:xfrm>
            <a:off x="685800" y="3821113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Q2 2014</a:t>
            </a:r>
          </a:p>
        </p:txBody>
      </p:sp>
      <p:pic>
        <p:nvPicPr>
          <p:cNvPr id="143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371600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TextBox 13"/>
          <p:cNvSpPr txBox="1">
            <a:spLocks noChangeArrowheads="1"/>
          </p:cNvSpPr>
          <p:nvPr/>
        </p:nvSpPr>
        <p:spPr bwMode="auto">
          <a:xfrm>
            <a:off x="533400" y="16002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4352" name="TextBox 14"/>
          <p:cNvSpPr txBox="1">
            <a:spLocks noChangeArrowheads="1"/>
          </p:cNvSpPr>
          <p:nvPr/>
        </p:nvSpPr>
        <p:spPr bwMode="auto">
          <a:xfrm>
            <a:off x="7239000" y="16002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4353" name="Oval 33"/>
          <p:cNvSpPr>
            <a:spLocks noChangeArrowheads="1"/>
          </p:cNvSpPr>
          <p:nvPr/>
        </p:nvSpPr>
        <p:spPr bwMode="auto">
          <a:xfrm>
            <a:off x="1828800" y="1371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34"/>
          <p:cNvSpPr>
            <a:spLocks noChangeArrowheads="1"/>
          </p:cNvSpPr>
          <p:nvPr/>
        </p:nvSpPr>
        <p:spPr bwMode="auto">
          <a:xfrm>
            <a:off x="1752600" y="1371600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Oval 35"/>
          <p:cNvSpPr>
            <a:spLocks noChangeArrowheads="1"/>
          </p:cNvSpPr>
          <p:nvPr/>
        </p:nvSpPr>
        <p:spPr bwMode="auto">
          <a:xfrm>
            <a:off x="1676400" y="1371600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6" name="Oval 36"/>
          <p:cNvSpPr>
            <a:spLocks noChangeArrowheads="1"/>
          </p:cNvSpPr>
          <p:nvPr/>
        </p:nvSpPr>
        <p:spPr bwMode="auto">
          <a:xfrm>
            <a:off x="1600200" y="1371600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7" name="Oval 3"/>
          <p:cNvSpPr>
            <a:spLocks noChangeArrowheads="1"/>
          </p:cNvSpPr>
          <p:nvPr/>
        </p:nvSpPr>
        <p:spPr bwMode="auto">
          <a:xfrm>
            <a:off x="15240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8" name="Oval 5"/>
          <p:cNvSpPr>
            <a:spLocks noChangeArrowheads="1"/>
          </p:cNvSpPr>
          <p:nvPr/>
        </p:nvSpPr>
        <p:spPr bwMode="auto">
          <a:xfrm>
            <a:off x="1447800" y="1371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9" name="Oval 7"/>
          <p:cNvSpPr>
            <a:spLocks noChangeArrowheads="1"/>
          </p:cNvSpPr>
          <p:nvPr/>
        </p:nvSpPr>
        <p:spPr bwMode="auto">
          <a:xfrm>
            <a:off x="1371600" y="1371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43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63214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1" name="TextBox 13"/>
          <p:cNvSpPr txBox="1">
            <a:spLocks noChangeArrowheads="1"/>
          </p:cNvSpPr>
          <p:nvPr/>
        </p:nvSpPr>
        <p:spPr bwMode="auto">
          <a:xfrm>
            <a:off x="533400" y="65500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4362" name="TextBox 14"/>
          <p:cNvSpPr txBox="1">
            <a:spLocks noChangeArrowheads="1"/>
          </p:cNvSpPr>
          <p:nvPr/>
        </p:nvSpPr>
        <p:spPr bwMode="auto">
          <a:xfrm>
            <a:off x="7239000" y="65500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4363" name="Oval 33"/>
          <p:cNvSpPr>
            <a:spLocks noChangeArrowheads="1"/>
          </p:cNvSpPr>
          <p:nvPr/>
        </p:nvSpPr>
        <p:spPr bwMode="auto">
          <a:xfrm>
            <a:off x="7010400" y="6324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4" name="Oval 34"/>
          <p:cNvSpPr>
            <a:spLocks noChangeArrowheads="1"/>
          </p:cNvSpPr>
          <p:nvPr/>
        </p:nvSpPr>
        <p:spPr bwMode="auto">
          <a:xfrm>
            <a:off x="3200400" y="63214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5" name="Oval 35"/>
          <p:cNvSpPr>
            <a:spLocks noChangeArrowheads="1"/>
          </p:cNvSpPr>
          <p:nvPr/>
        </p:nvSpPr>
        <p:spPr bwMode="auto">
          <a:xfrm>
            <a:off x="3581400" y="63214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36"/>
          <p:cNvSpPr>
            <a:spLocks noChangeArrowheads="1"/>
          </p:cNvSpPr>
          <p:nvPr/>
        </p:nvSpPr>
        <p:spPr bwMode="auto">
          <a:xfrm>
            <a:off x="2667000" y="63214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"/>
          <p:cNvSpPr>
            <a:spLocks noChangeArrowheads="1"/>
          </p:cNvSpPr>
          <p:nvPr/>
        </p:nvSpPr>
        <p:spPr bwMode="auto">
          <a:xfrm>
            <a:off x="6858000" y="6324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5"/>
          <p:cNvSpPr>
            <a:spLocks noChangeArrowheads="1"/>
          </p:cNvSpPr>
          <p:nvPr/>
        </p:nvSpPr>
        <p:spPr bwMode="auto">
          <a:xfrm>
            <a:off x="6705600" y="6324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7"/>
          <p:cNvSpPr>
            <a:spLocks noChangeArrowheads="1"/>
          </p:cNvSpPr>
          <p:nvPr/>
        </p:nvSpPr>
        <p:spPr bwMode="auto">
          <a:xfrm>
            <a:off x="6553200" y="6324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TextBox 49"/>
          <p:cNvSpPr txBox="1">
            <a:spLocks noChangeArrowheads="1"/>
          </p:cNvSpPr>
          <p:nvPr/>
        </p:nvSpPr>
        <p:spPr bwMode="auto">
          <a:xfrm>
            <a:off x="685800" y="10668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Q1 2013</a:t>
            </a:r>
          </a:p>
        </p:txBody>
      </p:sp>
      <p:sp>
        <p:nvSpPr>
          <p:cNvPr id="14371" name="TextBox 51"/>
          <p:cNvSpPr txBox="1">
            <a:spLocks noChangeArrowheads="1"/>
          </p:cNvSpPr>
          <p:nvPr/>
        </p:nvSpPr>
        <p:spPr bwMode="auto">
          <a:xfrm>
            <a:off x="677863" y="6030913"/>
            <a:ext cx="343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2015: Targeted improvement</a:t>
            </a:r>
          </a:p>
        </p:txBody>
      </p:sp>
      <p:sp>
        <p:nvSpPr>
          <p:cNvPr id="14372" name="TextBox 46"/>
          <p:cNvSpPr txBox="1">
            <a:spLocks noChangeArrowheads="1"/>
          </p:cNvSpPr>
          <p:nvPr/>
        </p:nvSpPr>
        <p:spPr bwMode="auto">
          <a:xfrm>
            <a:off x="914400" y="1905000"/>
            <a:ext cx="403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Separate legacy systems in use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Difficult to extract historical data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No metrics or reporting; inaccurate data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Dependent of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party’s technology, which has varying levels of sophistication </a:t>
            </a:r>
          </a:p>
        </p:txBody>
      </p:sp>
      <p:sp>
        <p:nvSpPr>
          <p:cNvPr id="14373" name="TextBox 48"/>
          <p:cNvSpPr txBox="1">
            <a:spLocks noChangeArrowheads="1"/>
          </p:cNvSpPr>
          <p:nvPr/>
        </p:nvSpPr>
        <p:spPr bwMode="auto">
          <a:xfrm>
            <a:off x="4876800" y="1905000"/>
            <a:ext cx="4267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 By region, standardized 3</a:t>
            </a:r>
            <a:r>
              <a:rPr lang="en-US" altLang="en-US" sz="1400" b="0" baseline="30000" dirty="0"/>
              <a:t>rd</a:t>
            </a:r>
            <a:r>
              <a:rPr lang="en-US" altLang="en-US" sz="1400" b="0" dirty="0"/>
              <a:t> party suppliers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 NA - 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 Close to real time data, analytics and reporting capabilities, web portals that can be accessed by COMPANY or our customers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 Elimination of manual processes, standardization of technology and processes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/>
              <a:t> SAP queries created for internal reporting</a:t>
            </a:r>
          </a:p>
        </p:txBody>
      </p:sp>
      <p:sp>
        <p:nvSpPr>
          <p:cNvPr id="14374" name="TextBox 46"/>
          <p:cNvSpPr txBox="1">
            <a:spLocks noChangeArrowheads="1"/>
          </p:cNvSpPr>
          <p:nvPr/>
        </p:nvSpPr>
        <p:spPr bwMode="auto">
          <a:xfrm>
            <a:off x="914400" y="4648200"/>
            <a:ext cx="403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Multiple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party technology platforms by region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Reporting differences across regions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Limited global visibility on shipment data stored by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parties</a:t>
            </a:r>
          </a:p>
        </p:txBody>
      </p:sp>
      <p:sp>
        <p:nvSpPr>
          <p:cNvPr id="14375" name="TextBox 48"/>
          <p:cNvSpPr txBox="1">
            <a:spLocks noChangeArrowheads="1"/>
          </p:cNvSpPr>
          <p:nvPr/>
        </p:nvSpPr>
        <p:spPr bwMode="auto">
          <a:xfrm>
            <a:off x="5029200" y="4648200"/>
            <a:ext cx="388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Fully integrate DSS, Glasforms, and ColorMatrix into NA GTM program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Globally standardize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party technology and analytics capabilities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Implement visibility, collaboration and planning tools</a:t>
            </a:r>
          </a:p>
        </p:txBody>
      </p:sp>
      <p:pic>
        <p:nvPicPr>
          <p:cNvPr id="14376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Trade Management – Measurements &amp; Metrics</a:t>
            </a:r>
          </a:p>
        </p:txBody>
      </p:sp>
      <p:sp>
        <p:nvSpPr>
          <p:cNvPr id="15367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Measurements &amp; metrics siloed by role, BU and / or geography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Historical or current costs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Little or no auditing / oversight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No connection to customer outcomes, risk supply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Heavy reliance on 3</a:t>
            </a:r>
            <a:r>
              <a:rPr lang="en-US" altLang="en-US" sz="1600" baseline="30000"/>
              <a:t>rd</a:t>
            </a:r>
            <a:r>
              <a:rPr lang="en-US" altLang="en-US" sz="1600"/>
              <a:t> parties</a:t>
            </a:r>
          </a:p>
        </p:txBody>
      </p:sp>
      <p:sp>
        <p:nvSpPr>
          <p:cNvPr id="15368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Freight costs and associated fees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Taxes and duties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On time ship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Total landed cost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Beginning measurement of 3</a:t>
            </a:r>
            <a:r>
              <a:rPr lang="en-US" altLang="en-US" sz="1600" baseline="30000"/>
              <a:t>rd</a:t>
            </a:r>
            <a:r>
              <a:rPr lang="en-US" altLang="en-US" sz="1600"/>
              <a:t> parties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Analysis of regional trade agreements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Analysis of product classifications</a:t>
            </a:r>
          </a:p>
        </p:txBody>
      </p:sp>
      <p:sp>
        <p:nvSpPr>
          <p:cNvPr id="15369" name="Content Placeholder 5"/>
          <p:cNvSpPr>
            <a:spLocks noGrp="1"/>
          </p:cNvSpPr>
          <p:nvPr>
            <p:ph sz="half" idx="4294967295"/>
          </p:nvPr>
        </p:nvSpPr>
        <p:spPr>
          <a:xfrm>
            <a:off x="6400800" y="1981200"/>
            <a:ext cx="2743200" cy="47244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Integrated analytics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Logistics and compliance measurements tied directly to customer service measurements and corporate financials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Total delivered cost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3</a:t>
            </a:r>
            <a:r>
              <a:rPr lang="en-US" altLang="en-US" sz="1600" baseline="30000"/>
              <a:t>rd</a:t>
            </a:r>
            <a:r>
              <a:rPr lang="en-US" altLang="en-US" sz="1600"/>
              <a:t> party cost auditing and collaboration towards resolution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sz="1600"/>
              <a:t>Supplier / vendor performance analytics</a:t>
            </a:r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143000"/>
            <a:ext cx="84391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6324600" y="1570038"/>
            <a:ext cx="2743200" cy="4111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Best in Class 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429000" y="1570038"/>
            <a:ext cx="2743200" cy="411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latin typeface="+mn-lt"/>
              </a:rPr>
              <a:t>Average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609600" y="1570038"/>
            <a:ext cx="2743200" cy="4111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45000"/>
              </a:spcBef>
              <a:buClr>
                <a:schemeClr val="tx1"/>
              </a:buClr>
              <a:buSzPct val="70000"/>
              <a:defRPr/>
            </a:pPr>
            <a:r>
              <a:rPr lang="en-US" sz="2000" b="0" kern="0" dirty="0">
                <a:solidFill>
                  <a:schemeClr val="bg1"/>
                </a:solidFill>
                <a:latin typeface="+mn-lt"/>
              </a:rPr>
              <a:t>Laggards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Measurements &amp; Metrics</a:t>
            </a:r>
          </a:p>
        </p:txBody>
      </p:sp>
      <p:pic>
        <p:nvPicPr>
          <p:cNvPr id="1638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3719513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533400" y="3948113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6389" name="TextBox 14"/>
          <p:cNvSpPr txBox="1">
            <a:spLocks noChangeArrowheads="1"/>
          </p:cNvSpPr>
          <p:nvPr/>
        </p:nvSpPr>
        <p:spPr bwMode="auto">
          <a:xfrm>
            <a:off x="7239000" y="3948113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6390" name="Oval 33"/>
          <p:cNvSpPr>
            <a:spLocks noChangeArrowheads="1"/>
          </p:cNvSpPr>
          <p:nvPr/>
        </p:nvSpPr>
        <p:spPr bwMode="auto">
          <a:xfrm>
            <a:off x="5410200" y="3719513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34"/>
          <p:cNvSpPr>
            <a:spLocks noChangeArrowheads="1"/>
          </p:cNvSpPr>
          <p:nvPr/>
        </p:nvSpPr>
        <p:spPr bwMode="auto">
          <a:xfrm>
            <a:off x="1600200" y="3719513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35"/>
          <p:cNvSpPr>
            <a:spLocks noChangeArrowheads="1"/>
          </p:cNvSpPr>
          <p:nvPr/>
        </p:nvSpPr>
        <p:spPr bwMode="auto">
          <a:xfrm>
            <a:off x="1524000" y="3719513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36"/>
          <p:cNvSpPr>
            <a:spLocks noChangeArrowheads="1"/>
          </p:cNvSpPr>
          <p:nvPr/>
        </p:nvSpPr>
        <p:spPr bwMode="auto">
          <a:xfrm>
            <a:off x="1447800" y="3719513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3"/>
          <p:cNvSpPr>
            <a:spLocks noChangeArrowheads="1"/>
          </p:cNvSpPr>
          <p:nvPr/>
        </p:nvSpPr>
        <p:spPr bwMode="auto">
          <a:xfrm>
            <a:off x="1981200" y="3719513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5"/>
          <p:cNvSpPr>
            <a:spLocks noChangeArrowheads="1"/>
          </p:cNvSpPr>
          <p:nvPr/>
        </p:nvSpPr>
        <p:spPr bwMode="auto">
          <a:xfrm>
            <a:off x="1371600" y="3719513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7"/>
          <p:cNvSpPr>
            <a:spLocks noChangeArrowheads="1"/>
          </p:cNvSpPr>
          <p:nvPr/>
        </p:nvSpPr>
        <p:spPr bwMode="auto">
          <a:xfrm>
            <a:off x="1295400" y="3719513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85800" y="34290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Q2 2014</a:t>
            </a:r>
          </a:p>
        </p:txBody>
      </p:sp>
      <p:pic>
        <p:nvPicPr>
          <p:cNvPr id="163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1371600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TextBox 13"/>
          <p:cNvSpPr txBox="1">
            <a:spLocks noChangeArrowheads="1"/>
          </p:cNvSpPr>
          <p:nvPr/>
        </p:nvSpPr>
        <p:spPr bwMode="auto">
          <a:xfrm>
            <a:off x="533400" y="1600200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6400" name="TextBox 14"/>
          <p:cNvSpPr txBox="1">
            <a:spLocks noChangeArrowheads="1"/>
          </p:cNvSpPr>
          <p:nvPr/>
        </p:nvSpPr>
        <p:spPr bwMode="auto">
          <a:xfrm>
            <a:off x="7239000" y="16002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6401" name="Oval 33"/>
          <p:cNvSpPr>
            <a:spLocks noChangeArrowheads="1"/>
          </p:cNvSpPr>
          <p:nvPr/>
        </p:nvSpPr>
        <p:spPr bwMode="auto">
          <a:xfrm>
            <a:off x="1600200" y="1371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34"/>
          <p:cNvSpPr>
            <a:spLocks noChangeArrowheads="1"/>
          </p:cNvSpPr>
          <p:nvPr/>
        </p:nvSpPr>
        <p:spPr bwMode="auto">
          <a:xfrm>
            <a:off x="1524000" y="1371600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35"/>
          <p:cNvSpPr>
            <a:spLocks noChangeArrowheads="1"/>
          </p:cNvSpPr>
          <p:nvPr/>
        </p:nvSpPr>
        <p:spPr bwMode="auto">
          <a:xfrm>
            <a:off x="1447800" y="1371600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36"/>
          <p:cNvSpPr>
            <a:spLocks noChangeArrowheads="1"/>
          </p:cNvSpPr>
          <p:nvPr/>
        </p:nvSpPr>
        <p:spPr bwMode="auto">
          <a:xfrm>
            <a:off x="1371600" y="1371600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3"/>
          <p:cNvSpPr>
            <a:spLocks noChangeArrowheads="1"/>
          </p:cNvSpPr>
          <p:nvPr/>
        </p:nvSpPr>
        <p:spPr bwMode="auto">
          <a:xfrm>
            <a:off x="12954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6" name="Oval 5"/>
          <p:cNvSpPr>
            <a:spLocks noChangeArrowheads="1"/>
          </p:cNvSpPr>
          <p:nvPr/>
        </p:nvSpPr>
        <p:spPr bwMode="auto">
          <a:xfrm>
            <a:off x="1219200" y="1371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7" name="Oval 7"/>
          <p:cNvSpPr>
            <a:spLocks noChangeArrowheads="1"/>
          </p:cNvSpPr>
          <p:nvPr/>
        </p:nvSpPr>
        <p:spPr bwMode="auto">
          <a:xfrm>
            <a:off x="1143000" y="1371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40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85"/>
          <a:stretch>
            <a:fillRect/>
          </a:stretch>
        </p:blipFill>
        <p:spPr bwMode="auto">
          <a:xfrm>
            <a:off x="628650" y="6321425"/>
            <a:ext cx="8210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13"/>
          <p:cNvSpPr txBox="1">
            <a:spLocks noChangeArrowheads="1"/>
          </p:cNvSpPr>
          <p:nvPr/>
        </p:nvSpPr>
        <p:spPr bwMode="auto">
          <a:xfrm>
            <a:off x="533400" y="6550025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Laggards</a:t>
            </a:r>
          </a:p>
        </p:txBody>
      </p:sp>
      <p:sp>
        <p:nvSpPr>
          <p:cNvPr id="16410" name="TextBox 14"/>
          <p:cNvSpPr txBox="1">
            <a:spLocks noChangeArrowheads="1"/>
          </p:cNvSpPr>
          <p:nvPr/>
        </p:nvSpPr>
        <p:spPr bwMode="auto">
          <a:xfrm>
            <a:off x="7239000" y="6550025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/>
              <a:t>Best In Class</a:t>
            </a:r>
          </a:p>
        </p:txBody>
      </p:sp>
      <p:sp>
        <p:nvSpPr>
          <p:cNvPr id="16411" name="Oval 33"/>
          <p:cNvSpPr>
            <a:spLocks noChangeArrowheads="1"/>
          </p:cNvSpPr>
          <p:nvPr/>
        </p:nvSpPr>
        <p:spPr bwMode="auto">
          <a:xfrm>
            <a:off x="7543800" y="6324600"/>
            <a:ext cx="304800" cy="304800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2" name="Oval 34"/>
          <p:cNvSpPr>
            <a:spLocks noChangeArrowheads="1"/>
          </p:cNvSpPr>
          <p:nvPr/>
        </p:nvSpPr>
        <p:spPr bwMode="auto">
          <a:xfrm>
            <a:off x="3200400" y="6321425"/>
            <a:ext cx="304800" cy="304800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3" name="Oval 35"/>
          <p:cNvSpPr>
            <a:spLocks noChangeArrowheads="1"/>
          </p:cNvSpPr>
          <p:nvPr/>
        </p:nvSpPr>
        <p:spPr bwMode="auto">
          <a:xfrm>
            <a:off x="3581400" y="6321425"/>
            <a:ext cx="304800" cy="3048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4" name="Oval 36"/>
          <p:cNvSpPr>
            <a:spLocks noChangeArrowheads="1"/>
          </p:cNvSpPr>
          <p:nvPr/>
        </p:nvSpPr>
        <p:spPr bwMode="auto">
          <a:xfrm>
            <a:off x="2667000" y="6321425"/>
            <a:ext cx="304800" cy="3048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5" name="Oval 3"/>
          <p:cNvSpPr>
            <a:spLocks noChangeArrowheads="1"/>
          </p:cNvSpPr>
          <p:nvPr/>
        </p:nvSpPr>
        <p:spPr bwMode="auto">
          <a:xfrm>
            <a:off x="7391400" y="6324600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6" name="Oval 5"/>
          <p:cNvSpPr>
            <a:spLocks noChangeArrowheads="1"/>
          </p:cNvSpPr>
          <p:nvPr/>
        </p:nvSpPr>
        <p:spPr bwMode="auto">
          <a:xfrm>
            <a:off x="7239000" y="6324600"/>
            <a:ext cx="304800" cy="304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7"/>
          <p:cNvSpPr>
            <a:spLocks noChangeArrowheads="1"/>
          </p:cNvSpPr>
          <p:nvPr/>
        </p:nvSpPr>
        <p:spPr bwMode="auto">
          <a:xfrm>
            <a:off x="7086600" y="6324600"/>
            <a:ext cx="304800" cy="3048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TextBox 49"/>
          <p:cNvSpPr txBox="1">
            <a:spLocks noChangeArrowheads="1"/>
          </p:cNvSpPr>
          <p:nvPr/>
        </p:nvSpPr>
        <p:spPr bwMode="auto">
          <a:xfrm>
            <a:off x="685800" y="10668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Q1 2013</a:t>
            </a:r>
          </a:p>
        </p:txBody>
      </p:sp>
      <p:sp>
        <p:nvSpPr>
          <p:cNvPr id="16419" name="TextBox 51"/>
          <p:cNvSpPr txBox="1">
            <a:spLocks noChangeArrowheads="1"/>
          </p:cNvSpPr>
          <p:nvPr/>
        </p:nvSpPr>
        <p:spPr bwMode="auto">
          <a:xfrm>
            <a:off x="677863" y="6030913"/>
            <a:ext cx="343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2015: Targeted improvement</a:t>
            </a:r>
          </a:p>
        </p:txBody>
      </p:sp>
      <p:sp>
        <p:nvSpPr>
          <p:cNvPr id="16420" name="TextBox 46"/>
          <p:cNvSpPr txBox="1">
            <a:spLocks noChangeArrowheads="1"/>
          </p:cNvSpPr>
          <p:nvPr/>
        </p:nvSpPr>
        <p:spPr bwMode="auto">
          <a:xfrm>
            <a:off x="838200" y="2106613"/>
            <a:ext cx="40386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100% reliant on 3</a:t>
            </a:r>
            <a:r>
              <a:rPr lang="en-US" altLang="en-US" sz="1400" b="0" baseline="30000"/>
              <a:t>rd</a:t>
            </a:r>
            <a:r>
              <a:rPr lang="en-US" altLang="en-US" sz="1400" b="0"/>
              <a:t> parties for performance measurements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Lack of analytics and standardized reporting globally or stratified by region, BU</a:t>
            </a:r>
          </a:p>
        </p:txBody>
      </p:sp>
      <p:sp>
        <p:nvSpPr>
          <p:cNvPr id="16421" name="TextBox 48"/>
          <p:cNvSpPr txBox="1">
            <a:spLocks noChangeArrowheads="1"/>
          </p:cNvSpPr>
          <p:nvPr/>
        </p:nvSpPr>
        <p:spPr bwMode="auto">
          <a:xfrm>
            <a:off x="4800600" y="2108200"/>
            <a:ext cx="426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Internal measures: established KPIs and baseline performance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External measures: SRM adoption</a:t>
            </a:r>
          </a:p>
        </p:txBody>
      </p:sp>
      <p:sp>
        <p:nvSpPr>
          <p:cNvPr id="16422" name="TextBox 46"/>
          <p:cNvSpPr txBox="1">
            <a:spLocks noChangeArrowheads="1"/>
          </p:cNvSpPr>
          <p:nvPr/>
        </p:nvSpPr>
        <p:spPr bwMode="auto">
          <a:xfrm>
            <a:off x="838200" y="4267200"/>
            <a:ext cx="403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Risks and Opportunities: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Separate KPIs and reporting by region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Lagging metrics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Few established BU performance targets</a:t>
            </a:r>
          </a:p>
        </p:txBody>
      </p:sp>
      <p:sp>
        <p:nvSpPr>
          <p:cNvPr id="16423" name="TextBox 48"/>
          <p:cNvSpPr txBox="1">
            <a:spLocks noChangeArrowheads="1"/>
          </p:cNvSpPr>
          <p:nvPr/>
        </p:nvSpPr>
        <p:spPr bwMode="auto">
          <a:xfrm>
            <a:off x="4724400" y="4267200"/>
            <a:ext cx="4343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Projects / Improvements: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Global performance dashboard; targets by region &amp; BU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Global SRM adoption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Ability to forecast performance to assist commercial team and proactively avoid / mitigate issues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b="0"/>
              <a:t> Advanced measurements (ex: global classification discrepancies) </a:t>
            </a:r>
          </a:p>
        </p:txBody>
      </p:sp>
      <p:pic>
        <p:nvPicPr>
          <p:cNvPr id="16424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lyOne PPT Template - CORPORATE">
  <a:themeElements>
    <a:clrScheme name="PolyOne PPT Template - CORPO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yOne PPT Template - CORPOR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lyOne PPT Template - CORPO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CORPO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CORPO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CORPO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CORPO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CORPO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CORPO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lyOne PPT Template - CORPORATE">
  <a:themeElements>
    <a:clrScheme name="1_PolyOne PPT Template - CORPO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olyOne PPT Template - CORPOR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olyOne PPT Template - CORPO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CORPO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CORPO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CORPO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CORPO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CORPO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CORPO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olyOne PPT Template - AUTO Red">
  <a:themeElements>
    <a:clrScheme name="PolyOne PPT Template - AUTO 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yOne PPT Template - AUTO 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lyOne PPT Template - AUTO 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 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 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 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 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 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 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lyOne PPT Template - AUTOMOTIVE">
  <a:themeElements>
    <a:clrScheme name="PolyOne PPT Template - AUTOMOTIV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yOne PPT Template - AUTOMOT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lyOne PPT Template - AUTOMOTI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MOTIV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MOTI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MOTIV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MOTIV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yOne PPT Template - AUTOMOTIV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yOne PPT Template - AUTOMOTIV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lyOne PPT Template - AUTO Red">
  <a:themeElements>
    <a:clrScheme name="1_PolyOne PPT Template - AUTO 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olyOne PPT Template - AUTO 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olyOne PPT Template - AUTO 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AUTO 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AUTO 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AUTO 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AUTO 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lyOne PPT Template - AUTO 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lyOne PPT Template - AUTO 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PolyOne PPT Template - CORPORATE LIGHT RED</Template>
  <TotalTime>43150</TotalTime>
  <Words>1435</Words>
  <Application>Microsoft Office PowerPoint</Application>
  <PresentationFormat>On-screen Show (4:3)</PresentationFormat>
  <Paragraphs>242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PolyOne PPT Template - CORPORATE</vt:lpstr>
      <vt:lpstr>1_PolyOne PPT Template - CORPORATE</vt:lpstr>
      <vt:lpstr>PolyOne PPT Template - AUTO Red</vt:lpstr>
      <vt:lpstr>PolyOne PPT Template - AUTOMOTIVE</vt:lpstr>
      <vt:lpstr>1_PolyOne PPT Template - AUTO Red</vt:lpstr>
      <vt:lpstr>Office Theme</vt:lpstr>
      <vt:lpstr>Global Trade Management Review June 2014</vt:lpstr>
      <vt:lpstr>Best Practice Research</vt:lpstr>
      <vt:lpstr>2013 Exports by Country</vt:lpstr>
      <vt:lpstr>Global Trade Management – Compliance and Logistics</vt:lpstr>
      <vt:lpstr>Compliance and Logistics</vt:lpstr>
      <vt:lpstr>Global Trade Management – Technology</vt:lpstr>
      <vt:lpstr>Technology</vt:lpstr>
      <vt:lpstr>Global Trade Management – Measurements &amp; Metrics</vt:lpstr>
      <vt:lpstr>Measurements &amp; Metrics</vt:lpstr>
      <vt:lpstr>Global Trade Management – Organization</vt:lpstr>
      <vt:lpstr>Organization</vt:lpstr>
      <vt:lpstr>Appendix</vt:lpstr>
      <vt:lpstr>References</vt:lpstr>
      <vt:lpstr>Appendix: Scoring Methodology</vt:lpstr>
      <vt:lpstr>Top 10 Exporters in US</vt:lpstr>
      <vt:lpstr>Top 10 Importers in US</vt:lpstr>
      <vt:lpstr>TEU Definition</vt:lpstr>
      <vt:lpstr>2013 Volumes – Shipping Condition 51</vt:lpstr>
    </vt:vector>
  </TitlesOfParts>
  <Company>PolyOne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honeycuttd</dc:creator>
  <cp:lastModifiedBy>Haynes, Victoria</cp:lastModifiedBy>
  <cp:revision>1924</cp:revision>
  <dcterms:created xsi:type="dcterms:W3CDTF">2006-08-18T14:35:00Z</dcterms:created>
  <dcterms:modified xsi:type="dcterms:W3CDTF">2018-03-09T21:23:22Z</dcterms:modified>
</cp:coreProperties>
</file>